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4"/>
  </p:notesMasterIdLst>
  <p:sldIdLst>
    <p:sldId id="257" r:id="rId5"/>
    <p:sldId id="308" r:id="rId6"/>
    <p:sldId id="353" r:id="rId7"/>
    <p:sldId id="346" r:id="rId8"/>
    <p:sldId id="351" r:id="rId9"/>
    <p:sldId id="354" r:id="rId10"/>
    <p:sldId id="348" r:id="rId11"/>
    <p:sldId id="311" r:id="rId12"/>
    <p:sldId id="349" r:id="rId13"/>
    <p:sldId id="309" r:id="rId14"/>
    <p:sldId id="306" r:id="rId15"/>
    <p:sldId id="307" r:id="rId16"/>
    <p:sldId id="344" r:id="rId17"/>
    <p:sldId id="343" r:id="rId18"/>
    <p:sldId id="345" r:id="rId19"/>
    <p:sldId id="333" r:id="rId20"/>
    <p:sldId id="334" r:id="rId21"/>
    <p:sldId id="310" r:id="rId22"/>
    <p:sldId id="312" r:id="rId23"/>
    <p:sldId id="313" r:id="rId24"/>
    <p:sldId id="314" r:id="rId25"/>
    <p:sldId id="315" r:id="rId26"/>
    <p:sldId id="350" r:id="rId27"/>
    <p:sldId id="317" r:id="rId28"/>
    <p:sldId id="324" r:id="rId29"/>
    <p:sldId id="301" r:id="rId30"/>
    <p:sldId id="318" r:id="rId31"/>
    <p:sldId id="336" r:id="rId32"/>
    <p:sldId id="355" r:id="rId33"/>
    <p:sldId id="320" r:id="rId34"/>
    <p:sldId id="321" r:id="rId35"/>
    <p:sldId id="322" r:id="rId36"/>
    <p:sldId id="323" r:id="rId37"/>
    <p:sldId id="325" r:id="rId38"/>
    <p:sldId id="305" r:id="rId39"/>
    <p:sldId id="326" r:id="rId40"/>
    <p:sldId id="327" r:id="rId41"/>
    <p:sldId id="328" r:id="rId42"/>
    <p:sldId id="329" r:id="rId43"/>
    <p:sldId id="330" r:id="rId44"/>
    <p:sldId id="331" r:id="rId45"/>
    <p:sldId id="335" r:id="rId46"/>
    <p:sldId id="332" r:id="rId47"/>
    <p:sldId id="338" r:id="rId48"/>
    <p:sldId id="339" r:id="rId49"/>
    <p:sldId id="340" r:id="rId50"/>
    <p:sldId id="341" r:id="rId51"/>
    <p:sldId id="342" r:id="rId52"/>
    <p:sldId id="304"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tta Busnello" initials="CB" lastIdx="16" clrIdx="0">
    <p:extLst>
      <p:ext uri="{19B8F6BF-5375-455C-9EA6-DF929625EA0E}">
        <p15:presenceInfo xmlns:p15="http://schemas.microsoft.com/office/powerpoint/2012/main" userId="S-1-5-21-220523388-1957994488-2049241475-16893" providerId="AD"/>
      </p:ext>
    </p:extLst>
  </p:cmAuthor>
  <p:cmAuthor id="2" name="Jara CAMPELO PRIETO" initials="JCP" lastIdx="21" clrIdx="1">
    <p:extLst>
      <p:ext uri="{19B8F6BF-5375-455C-9EA6-DF929625EA0E}">
        <p15:presenceInfo xmlns:p15="http://schemas.microsoft.com/office/powerpoint/2012/main" userId="S::jara.campelo@tdh.ch::c7bb73ca-7647-4337-a65c-a7e4d2a28f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C67D41-54F5-4BA4-8A67-2A957F8D75CE}" v="20" dt="2021-12-14T15:55:18.85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0" autoAdjust="0"/>
    <p:restoredTop sz="94660"/>
  </p:normalViewPr>
  <p:slideViewPr>
    <p:cSldViewPr snapToGrid="0">
      <p:cViewPr varScale="1">
        <p:scale>
          <a:sx n="89" d="100"/>
          <a:sy n="89" d="100"/>
        </p:scale>
        <p:origin x="245" y="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ra CAMPELO PRIETO" userId="c7bb73ca-7647-4337-a65c-a7e4d2a28f9a" providerId="ADAL" clId="{DEC67D41-54F5-4BA4-8A67-2A957F8D75CE}"/>
    <pc:docChg chg="custSel delSld modSld">
      <pc:chgData name="Jara CAMPELO PRIETO" userId="c7bb73ca-7647-4337-a65c-a7e4d2a28f9a" providerId="ADAL" clId="{DEC67D41-54F5-4BA4-8A67-2A957F8D75CE}" dt="2021-12-14T15:55:15.153" v="4" actId="47"/>
      <pc:docMkLst>
        <pc:docMk/>
      </pc:docMkLst>
      <pc:sldChg chg="addSp delSp modSp mod">
        <pc:chgData name="Jara CAMPELO PRIETO" userId="c7bb73ca-7647-4337-a65c-a7e4d2a28f9a" providerId="ADAL" clId="{DEC67D41-54F5-4BA4-8A67-2A957F8D75CE}" dt="2021-12-14T15:54:42.935" v="3" actId="1076"/>
        <pc:sldMkLst>
          <pc:docMk/>
          <pc:sldMk cId="1303091685" sldId="325"/>
        </pc:sldMkLst>
        <pc:picChg chg="add mod">
          <ac:chgData name="Jara CAMPELO PRIETO" userId="c7bb73ca-7647-4337-a65c-a7e4d2a28f9a" providerId="ADAL" clId="{DEC67D41-54F5-4BA4-8A67-2A957F8D75CE}" dt="2021-12-14T15:54:38.721" v="2" actId="1076"/>
          <ac:picMkLst>
            <pc:docMk/>
            <pc:sldMk cId="1303091685" sldId="325"/>
            <ac:picMk id="11" creationId="{C55EDC8F-7E70-40D6-86EC-8D93E6A66ABD}"/>
          </ac:picMkLst>
        </pc:picChg>
        <pc:picChg chg="mod">
          <ac:chgData name="Jara CAMPELO PRIETO" userId="c7bb73ca-7647-4337-a65c-a7e4d2a28f9a" providerId="ADAL" clId="{DEC67D41-54F5-4BA4-8A67-2A957F8D75CE}" dt="2021-12-14T15:54:42.935" v="3" actId="1076"/>
          <ac:picMkLst>
            <pc:docMk/>
            <pc:sldMk cId="1303091685" sldId="325"/>
            <ac:picMk id="15" creationId="{A2AD3131-350E-44CC-96BB-C8147D68F8C3}"/>
          </ac:picMkLst>
        </pc:picChg>
        <pc:picChg chg="del">
          <ac:chgData name="Jara CAMPELO PRIETO" userId="c7bb73ca-7647-4337-a65c-a7e4d2a28f9a" providerId="ADAL" clId="{DEC67D41-54F5-4BA4-8A67-2A957F8D75CE}" dt="2021-12-14T15:54:35.103" v="0" actId="478"/>
          <ac:picMkLst>
            <pc:docMk/>
            <pc:sldMk cId="1303091685" sldId="325"/>
            <ac:picMk id="2050" creationId="{FDD62291-0EB2-4FE6-8256-A3E1883AC3C0}"/>
          </ac:picMkLst>
        </pc:picChg>
      </pc:sldChg>
      <pc:sldChg chg="del">
        <pc:chgData name="Jara CAMPELO PRIETO" userId="c7bb73ca-7647-4337-a65c-a7e4d2a28f9a" providerId="ADAL" clId="{DEC67D41-54F5-4BA4-8A67-2A957F8D75CE}" dt="2021-12-14T15:55:15.153" v="4" actId="47"/>
        <pc:sldMkLst>
          <pc:docMk/>
          <pc:sldMk cId="714231500" sldId="327"/>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12-14T10:52:49.092" idx="16">
    <p:pos x="10" y="10"/>
    <p:text>Eliminaría esta diapositiva, porque estamos en un webinaire, no en una presentación del proyecto interna...</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C222C5-D1E6-4A60-B1BF-D1A6B4C79910}" type="doc">
      <dgm:prSet loTypeId="urn:microsoft.com/office/officeart/2008/layout/CircleAccentTimeline" loCatId="process" qsTypeId="urn:microsoft.com/office/officeart/2005/8/quickstyle/simple1" qsCatId="simple" csTypeId="urn:microsoft.com/office/officeart/2005/8/colors/accent1_2" csCatId="accent1" phldr="1"/>
      <dgm:spPr/>
      <dgm:t>
        <a:bodyPr/>
        <a:lstStyle/>
        <a:p>
          <a:endParaRPr lang="es-ES"/>
        </a:p>
      </dgm:t>
    </dgm:pt>
    <dgm:pt modelId="{B17317F8-EB08-48FC-BF12-A3224A182F69}">
      <dgm:prSet phldrT="[Texto]" custT="1"/>
      <dgm:spPr/>
      <dgm:t>
        <a:bodyPr/>
        <a:lstStyle/>
        <a:p>
          <a:r>
            <a:rPr lang="es-ES" sz="1800" b="1" dirty="0" err="1"/>
            <a:t>Préparation</a:t>
          </a:r>
          <a:endParaRPr lang="es-ES" sz="1800" b="1" dirty="0"/>
        </a:p>
      </dgm:t>
    </dgm:pt>
    <dgm:pt modelId="{329ABB78-8EE6-4953-AB37-EF0525738974}" type="parTrans" cxnId="{148A8E56-C7E2-46DB-86BD-4AFB44DFEAAE}">
      <dgm:prSet/>
      <dgm:spPr/>
      <dgm:t>
        <a:bodyPr/>
        <a:lstStyle/>
        <a:p>
          <a:endParaRPr lang="es-ES"/>
        </a:p>
      </dgm:t>
    </dgm:pt>
    <dgm:pt modelId="{4007E3BE-34AD-483D-8BA1-344A4904EEE4}" type="sibTrans" cxnId="{148A8E56-C7E2-46DB-86BD-4AFB44DFEAAE}">
      <dgm:prSet/>
      <dgm:spPr/>
      <dgm:t>
        <a:bodyPr/>
        <a:lstStyle/>
        <a:p>
          <a:endParaRPr lang="es-ES"/>
        </a:p>
      </dgm:t>
    </dgm:pt>
    <dgm:pt modelId="{ECD115C9-8D23-4B65-AAAF-03AE03E222EF}">
      <dgm:prSet phldrT="[Texto]"/>
      <dgm:spPr/>
      <dgm:t>
        <a:bodyPr/>
        <a:lstStyle/>
        <a:p>
          <a:r>
            <a:rPr lang="es-ES" dirty="0" err="1"/>
            <a:t>Réunion</a:t>
          </a:r>
          <a:r>
            <a:rPr lang="es-ES" dirty="0"/>
            <a:t> de </a:t>
          </a:r>
          <a:r>
            <a:rPr lang="es-ES" dirty="0" err="1"/>
            <a:t>cadrage</a:t>
          </a:r>
          <a:r>
            <a:rPr lang="es-ES" dirty="0"/>
            <a:t> (Juil. 2020)</a:t>
          </a:r>
        </a:p>
      </dgm:t>
    </dgm:pt>
    <dgm:pt modelId="{95232800-2FA3-42F3-BF8F-45397BE5E647}" type="parTrans" cxnId="{5F5CA6C3-0785-42C5-9C19-5491624A6640}">
      <dgm:prSet/>
      <dgm:spPr/>
      <dgm:t>
        <a:bodyPr/>
        <a:lstStyle/>
        <a:p>
          <a:endParaRPr lang="es-ES"/>
        </a:p>
      </dgm:t>
    </dgm:pt>
    <dgm:pt modelId="{63DE35B9-7BAA-4AAB-B0EB-5A475099AC40}" type="sibTrans" cxnId="{5F5CA6C3-0785-42C5-9C19-5491624A6640}">
      <dgm:prSet/>
      <dgm:spPr/>
      <dgm:t>
        <a:bodyPr/>
        <a:lstStyle/>
        <a:p>
          <a:endParaRPr lang="es-ES"/>
        </a:p>
      </dgm:t>
    </dgm:pt>
    <dgm:pt modelId="{7188FD62-5138-412D-A6D8-C6E211DB7A12}">
      <dgm:prSet phldrT="[Texto]"/>
      <dgm:spPr/>
      <dgm:t>
        <a:bodyPr/>
        <a:lstStyle/>
        <a:p>
          <a:r>
            <a:rPr lang="es-ES" dirty="0" err="1"/>
            <a:t>Réunions</a:t>
          </a:r>
          <a:r>
            <a:rPr lang="es-ES" dirty="0"/>
            <a:t> PTF </a:t>
          </a:r>
          <a:r>
            <a:rPr lang="es-ES" dirty="0" err="1"/>
            <a:t>régionaux</a:t>
          </a:r>
          <a:r>
            <a:rPr lang="es-ES" dirty="0"/>
            <a:t> (4-7 </a:t>
          </a:r>
          <a:r>
            <a:rPr lang="es-ES" dirty="0" err="1"/>
            <a:t>août</a:t>
          </a:r>
          <a:r>
            <a:rPr lang="es-ES" dirty="0"/>
            <a:t> 2020)</a:t>
          </a:r>
        </a:p>
      </dgm:t>
    </dgm:pt>
    <dgm:pt modelId="{8445CCD3-247D-4B8C-91C3-017AE511E3A6}" type="parTrans" cxnId="{09C96C0C-28E3-45B7-A422-4676567FF900}">
      <dgm:prSet/>
      <dgm:spPr/>
      <dgm:t>
        <a:bodyPr/>
        <a:lstStyle/>
        <a:p>
          <a:endParaRPr lang="es-ES"/>
        </a:p>
      </dgm:t>
    </dgm:pt>
    <dgm:pt modelId="{96952549-94C6-48A5-B9E7-BAAE2A4A98E0}" type="sibTrans" cxnId="{09C96C0C-28E3-45B7-A422-4676567FF900}">
      <dgm:prSet/>
      <dgm:spPr/>
      <dgm:t>
        <a:bodyPr/>
        <a:lstStyle/>
        <a:p>
          <a:endParaRPr lang="es-ES"/>
        </a:p>
      </dgm:t>
    </dgm:pt>
    <dgm:pt modelId="{5EFD7D88-2B6E-43AF-9495-F40CC3524F31}">
      <dgm:prSet phldrT="[Texto]" custT="1"/>
      <dgm:spPr/>
      <dgm:t>
        <a:bodyPr/>
        <a:lstStyle/>
        <a:p>
          <a:r>
            <a:rPr lang="es-ES" sz="1800" b="1" dirty="0" err="1"/>
            <a:t>Réalisation</a:t>
          </a:r>
          <a:r>
            <a:rPr lang="es-ES" sz="1800" b="1" dirty="0"/>
            <a:t> des </a:t>
          </a:r>
          <a:r>
            <a:rPr lang="es-ES" sz="1800" b="1" dirty="0" err="1"/>
            <a:t>enquêtes</a:t>
          </a:r>
          <a:endParaRPr lang="es-ES" sz="1800" b="1" dirty="0"/>
        </a:p>
      </dgm:t>
    </dgm:pt>
    <dgm:pt modelId="{3B7AC0B7-09B1-4298-BB00-9F7DEB7C27B6}" type="parTrans" cxnId="{AC701E3A-6CC9-4A55-B831-223D96AF3ABC}">
      <dgm:prSet/>
      <dgm:spPr/>
      <dgm:t>
        <a:bodyPr/>
        <a:lstStyle/>
        <a:p>
          <a:endParaRPr lang="es-ES"/>
        </a:p>
      </dgm:t>
    </dgm:pt>
    <dgm:pt modelId="{3DA472A8-7891-4C41-866C-F417FF434BD5}" type="sibTrans" cxnId="{AC701E3A-6CC9-4A55-B831-223D96AF3ABC}">
      <dgm:prSet/>
      <dgm:spPr/>
      <dgm:t>
        <a:bodyPr/>
        <a:lstStyle/>
        <a:p>
          <a:endParaRPr lang="es-ES"/>
        </a:p>
      </dgm:t>
    </dgm:pt>
    <dgm:pt modelId="{12E56987-1528-4EDB-865F-F61C72671920}">
      <dgm:prSet phldrT="[Texto]"/>
      <dgm:spPr/>
      <dgm:t>
        <a:bodyPr/>
        <a:lstStyle/>
        <a:p>
          <a:r>
            <a:rPr lang="es-ES" dirty="0" err="1"/>
            <a:t>Entretiens</a:t>
          </a:r>
          <a:r>
            <a:rPr lang="es-ES" dirty="0"/>
            <a:t> et FG des EJM (24 </a:t>
          </a:r>
          <a:r>
            <a:rPr lang="es-ES" dirty="0" err="1"/>
            <a:t>août</a:t>
          </a:r>
          <a:r>
            <a:rPr lang="es-ES" dirty="0"/>
            <a:t> </a:t>
          </a:r>
          <a:r>
            <a:rPr lang="es-ES" dirty="0" err="1"/>
            <a:t>au</a:t>
          </a:r>
          <a:r>
            <a:rPr lang="es-ES" dirty="0"/>
            <a:t> 5 septiembre 2020)</a:t>
          </a:r>
        </a:p>
      </dgm:t>
    </dgm:pt>
    <dgm:pt modelId="{91DDA42D-BBCC-4CD4-BC94-CDE492767950}" type="parTrans" cxnId="{604C5D51-2FC5-41E2-AE2C-B74542863129}">
      <dgm:prSet/>
      <dgm:spPr/>
      <dgm:t>
        <a:bodyPr/>
        <a:lstStyle/>
        <a:p>
          <a:endParaRPr lang="es-ES"/>
        </a:p>
      </dgm:t>
    </dgm:pt>
    <dgm:pt modelId="{0AFF5A59-F8DF-454E-A5EF-425B027E74A7}" type="sibTrans" cxnId="{604C5D51-2FC5-41E2-AE2C-B74542863129}">
      <dgm:prSet/>
      <dgm:spPr/>
      <dgm:t>
        <a:bodyPr/>
        <a:lstStyle/>
        <a:p>
          <a:endParaRPr lang="es-ES"/>
        </a:p>
      </dgm:t>
    </dgm:pt>
    <dgm:pt modelId="{FA02C6EA-3761-4816-9483-802E53006C4D}">
      <dgm:prSet phldrT="[Texto]"/>
      <dgm:spPr/>
      <dgm:t>
        <a:bodyPr/>
        <a:lstStyle/>
        <a:p>
          <a:pPr algn="l"/>
          <a:r>
            <a:rPr lang="es-ES" dirty="0" err="1"/>
            <a:t>Entretiens</a:t>
          </a:r>
          <a:r>
            <a:rPr lang="es-ES" dirty="0"/>
            <a:t> </a:t>
          </a:r>
          <a:r>
            <a:rPr lang="es-ES" dirty="0" err="1"/>
            <a:t>institutionnels</a:t>
          </a:r>
          <a:r>
            <a:rPr lang="es-ES" dirty="0"/>
            <a:t> </a:t>
          </a:r>
          <a:r>
            <a:rPr lang="es-ES" dirty="0" err="1"/>
            <a:t>nationaux</a:t>
          </a:r>
          <a:r>
            <a:rPr lang="es-ES" dirty="0"/>
            <a:t> et </a:t>
          </a:r>
          <a:r>
            <a:rPr lang="es-ES" dirty="0" err="1"/>
            <a:t>régionaux</a:t>
          </a:r>
          <a:r>
            <a:rPr lang="es-ES" dirty="0"/>
            <a:t> (</a:t>
          </a:r>
          <a:r>
            <a:rPr lang="es-ES" dirty="0" err="1"/>
            <a:t>août</a:t>
          </a:r>
          <a:r>
            <a:rPr lang="es-ES" dirty="0"/>
            <a:t> 2020)</a:t>
          </a:r>
        </a:p>
      </dgm:t>
    </dgm:pt>
    <dgm:pt modelId="{1B0510DA-D8AD-41EF-B229-B57AE425D1B6}" type="parTrans" cxnId="{11A5ED4D-B944-4149-950B-C19F74852804}">
      <dgm:prSet/>
      <dgm:spPr/>
      <dgm:t>
        <a:bodyPr/>
        <a:lstStyle/>
        <a:p>
          <a:endParaRPr lang="es-ES"/>
        </a:p>
      </dgm:t>
    </dgm:pt>
    <dgm:pt modelId="{C503A4DF-6D40-4E37-BA7E-5E5CA56A7EF0}" type="sibTrans" cxnId="{11A5ED4D-B944-4149-950B-C19F74852804}">
      <dgm:prSet/>
      <dgm:spPr/>
      <dgm:t>
        <a:bodyPr/>
        <a:lstStyle/>
        <a:p>
          <a:endParaRPr lang="es-ES"/>
        </a:p>
      </dgm:t>
    </dgm:pt>
    <dgm:pt modelId="{E40328A0-BA62-4B58-B7AA-BA0556427A7F}">
      <dgm:prSet phldrT="[Texto]" custT="1"/>
      <dgm:spPr/>
      <dgm:t>
        <a:bodyPr/>
        <a:lstStyle/>
        <a:p>
          <a:r>
            <a:rPr lang="es-ES" sz="1800" b="1" dirty="0" err="1"/>
            <a:t>Traitement</a:t>
          </a:r>
          <a:r>
            <a:rPr lang="es-ES" sz="1800" b="1" dirty="0"/>
            <a:t> des </a:t>
          </a:r>
          <a:r>
            <a:rPr lang="es-ES" sz="1800" b="1" dirty="0" err="1"/>
            <a:t>données</a:t>
          </a:r>
          <a:endParaRPr lang="es-ES" sz="1800" b="1" dirty="0"/>
        </a:p>
      </dgm:t>
    </dgm:pt>
    <dgm:pt modelId="{FEDA8AB1-F770-45E2-A7FD-9FF6965741B3}" type="parTrans" cxnId="{44F4F46B-AAC9-475E-8765-FC3DD270D0EF}">
      <dgm:prSet/>
      <dgm:spPr/>
      <dgm:t>
        <a:bodyPr/>
        <a:lstStyle/>
        <a:p>
          <a:endParaRPr lang="es-ES"/>
        </a:p>
      </dgm:t>
    </dgm:pt>
    <dgm:pt modelId="{852D7382-26A3-48C3-BC67-A9051412DA94}" type="sibTrans" cxnId="{44F4F46B-AAC9-475E-8765-FC3DD270D0EF}">
      <dgm:prSet/>
      <dgm:spPr/>
      <dgm:t>
        <a:bodyPr/>
        <a:lstStyle/>
        <a:p>
          <a:endParaRPr lang="es-ES"/>
        </a:p>
      </dgm:t>
    </dgm:pt>
    <dgm:pt modelId="{C45A660B-C07D-49D9-BE1D-469933EF3420}">
      <dgm:prSet phldrT="[Texto]"/>
      <dgm:spPr/>
      <dgm:t>
        <a:bodyPr/>
        <a:lstStyle/>
        <a:p>
          <a:r>
            <a:rPr lang="es-ES" dirty="0"/>
            <a:t>Elabor</a:t>
          </a:r>
          <a:r>
            <a:rPr lang="es-ES" dirty="0">
              <a:solidFill>
                <a:prstClr val="black">
                  <a:hueOff val="0"/>
                  <a:satOff val="0"/>
                  <a:lumOff val="0"/>
                  <a:alphaOff val="0"/>
                </a:prstClr>
              </a:solidFill>
              <a:latin typeface="Calibri" panose="020F0502020204030204"/>
              <a:ea typeface="+mn-ea"/>
              <a:cs typeface="+mn-cs"/>
            </a:rPr>
            <a:t>ation des grilles </a:t>
          </a:r>
          <a:r>
            <a:rPr lang="es-ES" dirty="0" err="1">
              <a:solidFill>
                <a:prstClr val="black">
                  <a:hueOff val="0"/>
                  <a:satOff val="0"/>
                  <a:lumOff val="0"/>
                  <a:alphaOff val="0"/>
                </a:prstClr>
              </a:solidFill>
              <a:latin typeface="Calibri" panose="020F0502020204030204"/>
              <a:ea typeface="+mn-ea"/>
              <a:cs typeface="+mn-cs"/>
            </a:rPr>
            <a:t>d’entretien</a:t>
          </a:r>
          <a:r>
            <a:rPr lang="es-ES" dirty="0">
              <a:solidFill>
                <a:prstClr val="black">
                  <a:hueOff val="0"/>
                  <a:satOff val="0"/>
                  <a:lumOff val="0"/>
                  <a:alphaOff val="0"/>
                </a:prstClr>
              </a:solidFill>
              <a:latin typeface="Calibri" panose="020F0502020204030204"/>
              <a:ea typeface="+mn-ea"/>
              <a:cs typeface="+mn-cs"/>
            </a:rPr>
            <a:t> (</a:t>
          </a:r>
          <a:r>
            <a:rPr lang="es-ES" dirty="0" err="1">
              <a:solidFill>
                <a:prstClr val="black">
                  <a:hueOff val="0"/>
                  <a:satOff val="0"/>
                  <a:lumOff val="0"/>
                  <a:alphaOff val="0"/>
                </a:prstClr>
              </a:solidFill>
              <a:latin typeface="Calibri" panose="020F0502020204030204"/>
              <a:ea typeface="+mn-ea"/>
              <a:cs typeface="+mn-cs"/>
            </a:rPr>
            <a:t>août</a:t>
          </a:r>
          <a:r>
            <a:rPr lang="es-ES" dirty="0">
              <a:solidFill>
                <a:prstClr val="black">
                  <a:hueOff val="0"/>
                  <a:satOff val="0"/>
                  <a:lumOff val="0"/>
                  <a:alphaOff val="0"/>
                </a:prstClr>
              </a:solidFill>
              <a:latin typeface="Calibri" panose="020F0502020204030204"/>
              <a:ea typeface="+mn-ea"/>
              <a:cs typeface="+mn-cs"/>
            </a:rPr>
            <a:t> </a:t>
          </a:r>
          <a:r>
            <a:rPr lang="es-ES" dirty="0"/>
            <a:t>2020)</a:t>
          </a:r>
        </a:p>
      </dgm:t>
    </dgm:pt>
    <dgm:pt modelId="{8AA1169D-05C2-4AB0-BD1F-E9C6365ACFD5}" type="parTrans" cxnId="{11D976CB-C35B-4EE0-B938-BF306E5CF8F7}">
      <dgm:prSet/>
      <dgm:spPr/>
      <dgm:t>
        <a:bodyPr/>
        <a:lstStyle/>
        <a:p>
          <a:endParaRPr lang="es-ES"/>
        </a:p>
      </dgm:t>
    </dgm:pt>
    <dgm:pt modelId="{3FE9ED69-B809-4B87-91F0-0B448B836606}" type="sibTrans" cxnId="{11D976CB-C35B-4EE0-B938-BF306E5CF8F7}">
      <dgm:prSet/>
      <dgm:spPr/>
      <dgm:t>
        <a:bodyPr/>
        <a:lstStyle/>
        <a:p>
          <a:endParaRPr lang="es-ES"/>
        </a:p>
      </dgm:t>
    </dgm:pt>
    <dgm:pt modelId="{23BF3283-C7EE-455C-AFF8-238F29C0DE14}">
      <dgm:prSet phldrT="[Texto]" custT="1"/>
      <dgm:spPr/>
      <dgm:t>
        <a:bodyPr/>
        <a:lstStyle/>
        <a:p>
          <a:r>
            <a:rPr lang="es-ES" sz="1800" b="1" dirty="0"/>
            <a:t>Elaboration des </a:t>
          </a:r>
          <a:r>
            <a:rPr lang="es-ES" sz="1800" b="1" dirty="0" err="1"/>
            <a:t>rapports</a:t>
          </a:r>
          <a:r>
            <a:rPr lang="es-ES" sz="1800" b="1" dirty="0"/>
            <a:t> </a:t>
          </a:r>
          <a:r>
            <a:rPr lang="es-ES" sz="1800" b="1" dirty="0" err="1"/>
            <a:t>d’étud</a:t>
          </a:r>
          <a:r>
            <a:rPr lang="es-ES" sz="1800" dirty="0" err="1"/>
            <a:t>e</a:t>
          </a:r>
          <a:endParaRPr lang="es-ES" sz="1800" dirty="0"/>
        </a:p>
      </dgm:t>
    </dgm:pt>
    <dgm:pt modelId="{33C08602-8A5A-4C61-A9BC-CE65CF41CF9D}" type="parTrans" cxnId="{CE676998-BC4E-404D-A80E-2682BEEC78D0}">
      <dgm:prSet/>
      <dgm:spPr/>
      <dgm:t>
        <a:bodyPr/>
        <a:lstStyle/>
        <a:p>
          <a:endParaRPr lang="es-ES"/>
        </a:p>
      </dgm:t>
    </dgm:pt>
    <dgm:pt modelId="{9B8386E3-60B0-4663-9DA5-F52250565088}" type="sibTrans" cxnId="{CE676998-BC4E-404D-A80E-2682BEEC78D0}">
      <dgm:prSet/>
      <dgm:spPr/>
      <dgm:t>
        <a:bodyPr/>
        <a:lstStyle/>
        <a:p>
          <a:endParaRPr lang="es-ES"/>
        </a:p>
      </dgm:t>
    </dgm:pt>
    <dgm:pt modelId="{A613240E-724A-4834-A53F-1FA3D7361ED8}">
      <dgm:prSet phldrT="[Texto]" custT="1"/>
      <dgm:spPr/>
      <dgm:t>
        <a:bodyPr/>
        <a:lstStyle/>
        <a:p>
          <a:pPr algn="r"/>
          <a:r>
            <a:rPr lang="es-ES" sz="1200" dirty="0"/>
            <a:t>Elaboration des masques de </a:t>
          </a:r>
          <a:r>
            <a:rPr lang="es-ES" sz="1200" dirty="0" err="1"/>
            <a:t>saisie</a:t>
          </a:r>
          <a:r>
            <a:rPr lang="es-ES" sz="1200" dirty="0"/>
            <a:t> (sept. 20</a:t>
          </a:r>
          <a:r>
            <a:rPr lang="es-ES" sz="1200" i="1" dirty="0"/>
            <a:t>2</a:t>
          </a:r>
          <a:r>
            <a:rPr lang="es-ES" sz="1200" dirty="0"/>
            <a:t>0)</a:t>
          </a:r>
        </a:p>
      </dgm:t>
    </dgm:pt>
    <dgm:pt modelId="{EA951619-71A9-4B7D-8EFF-06379BDD05B4}" type="parTrans" cxnId="{EDC88E32-6B46-49E8-8F6D-6AD32C968B66}">
      <dgm:prSet/>
      <dgm:spPr/>
      <dgm:t>
        <a:bodyPr/>
        <a:lstStyle/>
        <a:p>
          <a:endParaRPr lang="es-ES"/>
        </a:p>
      </dgm:t>
    </dgm:pt>
    <dgm:pt modelId="{FE858C87-B099-4278-A9F4-0A9E9B9E1CBE}" type="sibTrans" cxnId="{EDC88E32-6B46-49E8-8F6D-6AD32C968B66}">
      <dgm:prSet/>
      <dgm:spPr/>
      <dgm:t>
        <a:bodyPr/>
        <a:lstStyle/>
        <a:p>
          <a:endParaRPr lang="es-ES"/>
        </a:p>
      </dgm:t>
    </dgm:pt>
    <dgm:pt modelId="{7EDA4D18-8722-400B-A6B2-5B824BCE626E}">
      <dgm:prSet phldrT="[Texto]"/>
      <dgm:spPr/>
      <dgm:t>
        <a:bodyPr/>
        <a:lstStyle/>
        <a:p>
          <a:pPr algn="r"/>
          <a:r>
            <a:rPr lang="es-ES" dirty="0" err="1"/>
            <a:t>Saisie</a:t>
          </a:r>
          <a:r>
            <a:rPr lang="es-ES" dirty="0"/>
            <a:t> des </a:t>
          </a:r>
          <a:r>
            <a:rPr lang="es-ES" dirty="0" err="1"/>
            <a:t>données</a:t>
          </a:r>
          <a:r>
            <a:rPr lang="es-ES" dirty="0"/>
            <a:t> (sept. 2020)</a:t>
          </a:r>
        </a:p>
      </dgm:t>
    </dgm:pt>
    <dgm:pt modelId="{37135622-1BEF-48A4-B130-02D85C35E4C6}" type="parTrans" cxnId="{7C6E58D8-3FD1-48E8-B983-16B1FDE37E4D}">
      <dgm:prSet/>
      <dgm:spPr/>
      <dgm:t>
        <a:bodyPr/>
        <a:lstStyle/>
        <a:p>
          <a:endParaRPr lang="es-ES"/>
        </a:p>
      </dgm:t>
    </dgm:pt>
    <dgm:pt modelId="{AC3F6E35-7DB1-47CA-9E3E-3F3B96247754}" type="sibTrans" cxnId="{7C6E58D8-3FD1-48E8-B983-16B1FDE37E4D}">
      <dgm:prSet/>
      <dgm:spPr/>
      <dgm:t>
        <a:bodyPr/>
        <a:lstStyle/>
        <a:p>
          <a:endParaRPr lang="es-ES"/>
        </a:p>
      </dgm:t>
    </dgm:pt>
    <dgm:pt modelId="{57EA009E-C4C6-4841-B289-F7FA58C7FBD3}" type="pres">
      <dgm:prSet presAssocID="{65C222C5-D1E6-4A60-B1BF-D1A6B4C79910}" presName="Name0" presStyleCnt="0">
        <dgm:presLayoutVars>
          <dgm:dir/>
        </dgm:presLayoutVars>
      </dgm:prSet>
      <dgm:spPr/>
      <dgm:t>
        <a:bodyPr/>
        <a:lstStyle/>
        <a:p>
          <a:endParaRPr lang="fr-FR"/>
        </a:p>
      </dgm:t>
    </dgm:pt>
    <dgm:pt modelId="{91B27A55-7BF1-48A1-9200-261259477A8C}" type="pres">
      <dgm:prSet presAssocID="{B17317F8-EB08-48FC-BF12-A3224A182F69}" presName="parComposite" presStyleCnt="0"/>
      <dgm:spPr/>
    </dgm:pt>
    <dgm:pt modelId="{378F80B1-868B-482E-90C5-58C00948A0AC}" type="pres">
      <dgm:prSet presAssocID="{B17317F8-EB08-48FC-BF12-A3224A182F69}" presName="parBigCircle" presStyleLbl="node0" presStyleIdx="0" presStyleCnt="6" custLinFactNeighborX="1550" custLinFactNeighborY="-72465"/>
      <dgm:spPr>
        <a:solidFill>
          <a:schemeClr val="accent2"/>
        </a:solidFill>
      </dgm:spPr>
    </dgm:pt>
    <dgm:pt modelId="{7554A640-E4D7-4671-B056-8EDB668049E7}" type="pres">
      <dgm:prSet presAssocID="{B17317F8-EB08-48FC-BF12-A3224A182F69}" presName="parTx" presStyleLbl="revTx" presStyleIdx="0" presStyleCnt="16" custScaleX="86096" custLinFactNeighborX="32540" custLinFactNeighborY="-27843"/>
      <dgm:spPr/>
      <dgm:t>
        <a:bodyPr/>
        <a:lstStyle/>
        <a:p>
          <a:endParaRPr lang="fr-FR"/>
        </a:p>
      </dgm:t>
    </dgm:pt>
    <dgm:pt modelId="{9AB35985-5A22-4E32-8884-A7E519679163}" type="pres">
      <dgm:prSet presAssocID="{B17317F8-EB08-48FC-BF12-A3224A182F69}" presName="bSpace" presStyleCnt="0"/>
      <dgm:spPr/>
    </dgm:pt>
    <dgm:pt modelId="{AD12B427-EDF0-45E1-BF79-F8A0E54B51A6}" type="pres">
      <dgm:prSet presAssocID="{B17317F8-EB08-48FC-BF12-A3224A182F69}" presName="parBackupNorm" presStyleCnt="0"/>
      <dgm:spPr/>
    </dgm:pt>
    <dgm:pt modelId="{C5DAABA8-4066-473D-8CB7-8E9C470165A9}" type="pres">
      <dgm:prSet presAssocID="{4007E3BE-34AD-483D-8BA1-344A4904EEE4}" presName="parSpace" presStyleCnt="0"/>
      <dgm:spPr/>
    </dgm:pt>
    <dgm:pt modelId="{D9925518-948E-48D0-B2C2-30774641DF12}" type="pres">
      <dgm:prSet presAssocID="{ECD115C9-8D23-4B65-AAAF-03AE03E222EF}" presName="desBackupLeftNorm" presStyleCnt="0"/>
      <dgm:spPr/>
    </dgm:pt>
    <dgm:pt modelId="{A73BE587-7917-4C63-A502-8DC75C08A2B9}" type="pres">
      <dgm:prSet presAssocID="{ECD115C9-8D23-4B65-AAAF-03AE03E222EF}" presName="desComposite" presStyleCnt="0"/>
      <dgm:spPr/>
    </dgm:pt>
    <dgm:pt modelId="{2FD0B4B1-9DDD-4DB9-A4CE-F6F58A67315A}" type="pres">
      <dgm:prSet presAssocID="{ECD115C9-8D23-4B65-AAAF-03AE03E222EF}" presName="desCircle" presStyleLbl="node1" presStyleIdx="0" presStyleCnt="5" custScaleX="57555" custScaleY="59265" custLinFactNeighborX="-74384" custLinFactNeighborY="-28899"/>
      <dgm:spPr>
        <a:solidFill>
          <a:srgbClr val="C00000"/>
        </a:solidFill>
      </dgm:spPr>
    </dgm:pt>
    <dgm:pt modelId="{D5EB3578-6017-40ED-BF71-0464D824AA25}" type="pres">
      <dgm:prSet presAssocID="{ECD115C9-8D23-4B65-AAAF-03AE03E222EF}" presName="chTx" presStyleLbl="revTx" presStyleIdx="1" presStyleCnt="16" custLinFactNeighborX="-48729" custLinFactNeighborY="-12121"/>
      <dgm:spPr/>
      <dgm:t>
        <a:bodyPr/>
        <a:lstStyle/>
        <a:p>
          <a:endParaRPr lang="fr-FR"/>
        </a:p>
      </dgm:t>
    </dgm:pt>
    <dgm:pt modelId="{A505FAB0-BE65-4BDB-894F-A7399B45320D}" type="pres">
      <dgm:prSet presAssocID="{ECD115C9-8D23-4B65-AAAF-03AE03E222EF}" presName="desTx" presStyleLbl="revTx" presStyleIdx="2" presStyleCnt="16">
        <dgm:presLayoutVars>
          <dgm:bulletEnabled val="1"/>
        </dgm:presLayoutVars>
      </dgm:prSet>
      <dgm:spPr/>
    </dgm:pt>
    <dgm:pt modelId="{8623692E-0D37-41F2-9B47-DB752C6CFAD5}" type="pres">
      <dgm:prSet presAssocID="{ECD115C9-8D23-4B65-AAAF-03AE03E222EF}" presName="desBackupRightNorm" presStyleCnt="0"/>
      <dgm:spPr/>
    </dgm:pt>
    <dgm:pt modelId="{883E8126-EA1D-4AB1-9B3E-FBC49B15F1D5}" type="pres">
      <dgm:prSet presAssocID="{63DE35B9-7BAA-4AAB-B0EB-5A475099AC40}" presName="desSpace" presStyleCnt="0"/>
      <dgm:spPr/>
    </dgm:pt>
    <dgm:pt modelId="{86CBBC2E-6CB5-431A-8C26-F274C593961D}" type="pres">
      <dgm:prSet presAssocID="{7188FD62-5138-412D-A6D8-C6E211DB7A12}" presName="desBackupLeftNorm" presStyleCnt="0"/>
      <dgm:spPr/>
    </dgm:pt>
    <dgm:pt modelId="{DEEF8EA9-7914-4EDB-ABA0-65DDDE683B52}" type="pres">
      <dgm:prSet presAssocID="{7188FD62-5138-412D-A6D8-C6E211DB7A12}" presName="desComposite" presStyleCnt="0"/>
      <dgm:spPr/>
    </dgm:pt>
    <dgm:pt modelId="{A49E420C-5F3D-49D6-BA5F-2FD5FB605BA9}" type="pres">
      <dgm:prSet presAssocID="{7188FD62-5138-412D-A6D8-C6E211DB7A12}" presName="desCircle" presStyleLbl="node1" presStyleIdx="1" presStyleCnt="5" custScaleX="72580" custScaleY="68671" custLinFactX="-12754" custLinFactNeighborX="-100000" custLinFactNeighborY="-25128"/>
      <dgm:spPr>
        <a:solidFill>
          <a:srgbClr val="C00000"/>
        </a:solidFill>
      </dgm:spPr>
    </dgm:pt>
    <dgm:pt modelId="{31634400-931E-4096-B623-23AB5683CE5F}" type="pres">
      <dgm:prSet presAssocID="{7188FD62-5138-412D-A6D8-C6E211DB7A12}" presName="chTx" presStyleLbl="revTx" presStyleIdx="3" presStyleCnt="16" custLinFactNeighborX="-67637" custLinFactNeighborY="-12121"/>
      <dgm:spPr/>
      <dgm:t>
        <a:bodyPr/>
        <a:lstStyle/>
        <a:p>
          <a:endParaRPr lang="fr-FR"/>
        </a:p>
      </dgm:t>
    </dgm:pt>
    <dgm:pt modelId="{010163D8-ED82-4A0E-86F7-C3E9D2B30A4E}" type="pres">
      <dgm:prSet presAssocID="{7188FD62-5138-412D-A6D8-C6E211DB7A12}" presName="desTx" presStyleLbl="revTx" presStyleIdx="4" presStyleCnt="16">
        <dgm:presLayoutVars>
          <dgm:bulletEnabled val="1"/>
        </dgm:presLayoutVars>
      </dgm:prSet>
      <dgm:spPr/>
    </dgm:pt>
    <dgm:pt modelId="{B8E4AA8F-4A75-4F2D-9E2C-F4ED730467EC}" type="pres">
      <dgm:prSet presAssocID="{7188FD62-5138-412D-A6D8-C6E211DB7A12}" presName="desBackupRightNorm" presStyleCnt="0"/>
      <dgm:spPr/>
    </dgm:pt>
    <dgm:pt modelId="{5CDE3B5D-8BB6-4D1D-8D2A-599122C8446C}" type="pres">
      <dgm:prSet presAssocID="{96952549-94C6-48A5-B9E7-BAAE2A4A98E0}" presName="desSpace" presStyleCnt="0"/>
      <dgm:spPr/>
    </dgm:pt>
    <dgm:pt modelId="{6BA56CF0-D9EE-4BF6-8B8D-31E3012DE06D}" type="pres">
      <dgm:prSet presAssocID="{C45A660B-C07D-49D9-BE1D-469933EF3420}" presName="desBackupLeftNorm" presStyleCnt="0"/>
      <dgm:spPr/>
    </dgm:pt>
    <dgm:pt modelId="{C4280F83-9156-40F4-92BF-4F3A61818622}" type="pres">
      <dgm:prSet presAssocID="{C45A660B-C07D-49D9-BE1D-469933EF3420}" presName="desComposite" presStyleCnt="0"/>
      <dgm:spPr/>
    </dgm:pt>
    <dgm:pt modelId="{60D4BD54-B638-4537-9F10-CE79A8C17C74}" type="pres">
      <dgm:prSet presAssocID="{C45A660B-C07D-49D9-BE1D-469933EF3420}" presName="desCircle" presStyleLbl="node1" presStyleIdx="2" presStyleCnt="5" custScaleX="62814" custScaleY="63730" custLinFactX="-27708" custLinFactNeighborX="-100000" custLinFactNeighborY="-15086"/>
      <dgm:spPr>
        <a:solidFill>
          <a:srgbClr val="C00000"/>
        </a:solidFill>
      </dgm:spPr>
    </dgm:pt>
    <dgm:pt modelId="{989D0B39-67D9-48A8-9512-F55F0243206A}" type="pres">
      <dgm:prSet presAssocID="{C45A660B-C07D-49D9-BE1D-469933EF3420}" presName="chTx" presStyleLbl="revTx" presStyleIdx="5" presStyleCnt="16" custLinFactNeighborX="-66750" custLinFactNeighborY="-10178"/>
      <dgm:spPr/>
      <dgm:t>
        <a:bodyPr/>
        <a:lstStyle/>
        <a:p>
          <a:endParaRPr lang="fr-FR"/>
        </a:p>
      </dgm:t>
    </dgm:pt>
    <dgm:pt modelId="{EB2FAFCB-6C9D-4617-8BFE-67693C2C82F3}" type="pres">
      <dgm:prSet presAssocID="{C45A660B-C07D-49D9-BE1D-469933EF3420}" presName="desTx" presStyleLbl="revTx" presStyleIdx="6" presStyleCnt="16">
        <dgm:presLayoutVars>
          <dgm:bulletEnabled val="1"/>
        </dgm:presLayoutVars>
      </dgm:prSet>
      <dgm:spPr/>
    </dgm:pt>
    <dgm:pt modelId="{3F1CC98A-E821-4AE7-B765-61282DECC2E1}" type="pres">
      <dgm:prSet presAssocID="{C45A660B-C07D-49D9-BE1D-469933EF3420}" presName="desBackupRightNorm" presStyleCnt="0"/>
      <dgm:spPr/>
    </dgm:pt>
    <dgm:pt modelId="{97505C33-C77B-49E7-92D7-53EB3B5AF768}" type="pres">
      <dgm:prSet presAssocID="{3FE9ED69-B809-4B87-91F0-0B448B836606}" presName="desSpace" presStyleCnt="0"/>
      <dgm:spPr/>
    </dgm:pt>
    <dgm:pt modelId="{7DACAD9E-7097-4770-813E-B6E7DCA8E0D8}" type="pres">
      <dgm:prSet presAssocID="{5EFD7D88-2B6E-43AF-9495-F40CC3524F31}" presName="parComposite" presStyleCnt="0"/>
      <dgm:spPr/>
    </dgm:pt>
    <dgm:pt modelId="{58646B0B-5BD9-4C55-98C2-A73E3FAB6656}" type="pres">
      <dgm:prSet presAssocID="{5EFD7D88-2B6E-43AF-9495-F40CC3524F31}" presName="parBigCircle" presStyleLbl="node0" presStyleIdx="1" presStyleCnt="6" custLinFactNeighborX="-80774" custLinFactNeighborY="12241"/>
      <dgm:spPr>
        <a:solidFill>
          <a:schemeClr val="accent2"/>
        </a:solidFill>
      </dgm:spPr>
    </dgm:pt>
    <dgm:pt modelId="{E5102B48-E43C-48E8-88C3-3E68447482F3}" type="pres">
      <dgm:prSet presAssocID="{5EFD7D88-2B6E-43AF-9495-F40CC3524F31}" presName="parTx" presStyleLbl="revTx" presStyleIdx="7" presStyleCnt="16" custLinFactNeighborX="-75418" custLinFactNeighborY="4258"/>
      <dgm:spPr/>
      <dgm:t>
        <a:bodyPr/>
        <a:lstStyle/>
        <a:p>
          <a:endParaRPr lang="fr-FR"/>
        </a:p>
      </dgm:t>
    </dgm:pt>
    <dgm:pt modelId="{BF378A2F-ECDF-4542-9965-134E4CB4B942}" type="pres">
      <dgm:prSet presAssocID="{5EFD7D88-2B6E-43AF-9495-F40CC3524F31}" presName="bSpace" presStyleCnt="0"/>
      <dgm:spPr/>
    </dgm:pt>
    <dgm:pt modelId="{8619351C-092E-4E50-9522-AD6009EDD59E}" type="pres">
      <dgm:prSet presAssocID="{5EFD7D88-2B6E-43AF-9495-F40CC3524F31}" presName="parBackupNorm" presStyleCnt="0"/>
      <dgm:spPr/>
    </dgm:pt>
    <dgm:pt modelId="{A984680E-1209-49F0-B4C8-7E0FECF062B3}" type="pres">
      <dgm:prSet presAssocID="{3DA472A8-7891-4C41-866C-F417FF434BD5}" presName="parSpace" presStyleCnt="0"/>
      <dgm:spPr/>
    </dgm:pt>
    <dgm:pt modelId="{C4AE2868-953E-4DBF-91D2-416A9D5CEA00}" type="pres">
      <dgm:prSet presAssocID="{12E56987-1528-4EDB-865F-F61C72671920}" presName="desBackupLeftNorm" presStyleCnt="0"/>
      <dgm:spPr/>
    </dgm:pt>
    <dgm:pt modelId="{75C0040D-6067-45A3-8074-87EE7CAFE173}" type="pres">
      <dgm:prSet presAssocID="{12E56987-1528-4EDB-865F-F61C72671920}" presName="desComposite" presStyleCnt="0"/>
      <dgm:spPr/>
    </dgm:pt>
    <dgm:pt modelId="{4816E10D-5126-4D60-A92D-FE34CF622BA9}" type="pres">
      <dgm:prSet presAssocID="{12E56987-1528-4EDB-865F-F61C72671920}" presName="desCircle" presStyleLbl="node1" presStyleIdx="3" presStyleCnt="5" custScaleX="96790" custScaleY="94016" custLinFactX="-43553" custLinFactNeighborX="-100000" custLinFactNeighborY="-6918"/>
      <dgm:spPr>
        <a:solidFill>
          <a:srgbClr val="C00000"/>
        </a:solidFill>
      </dgm:spPr>
    </dgm:pt>
    <dgm:pt modelId="{3B424726-F39B-4B3A-915D-A680208B0D30}" type="pres">
      <dgm:prSet presAssocID="{12E56987-1528-4EDB-865F-F61C72671920}" presName="chTx" presStyleLbl="revTx" presStyleIdx="8" presStyleCnt="16" custLinFactNeighborX="-84219" custLinFactNeighborY="1797"/>
      <dgm:spPr/>
      <dgm:t>
        <a:bodyPr/>
        <a:lstStyle/>
        <a:p>
          <a:endParaRPr lang="fr-FR"/>
        </a:p>
      </dgm:t>
    </dgm:pt>
    <dgm:pt modelId="{A225BA89-00E9-4E34-A10E-7B48C32F11B3}" type="pres">
      <dgm:prSet presAssocID="{12E56987-1528-4EDB-865F-F61C72671920}" presName="desTx" presStyleLbl="revTx" presStyleIdx="9" presStyleCnt="16" custLinFactNeighborY="0">
        <dgm:presLayoutVars>
          <dgm:bulletEnabled val="1"/>
        </dgm:presLayoutVars>
      </dgm:prSet>
      <dgm:spPr/>
    </dgm:pt>
    <dgm:pt modelId="{04669FBE-28E1-428F-A760-062C49CB4901}" type="pres">
      <dgm:prSet presAssocID="{12E56987-1528-4EDB-865F-F61C72671920}" presName="desBackupRightNorm" presStyleCnt="0"/>
      <dgm:spPr/>
    </dgm:pt>
    <dgm:pt modelId="{13E2BE7F-C0DC-4092-B111-962C899FE4A9}" type="pres">
      <dgm:prSet presAssocID="{0AFF5A59-F8DF-454E-A5EF-425B027E74A7}" presName="desSpace" presStyleCnt="0"/>
      <dgm:spPr/>
    </dgm:pt>
    <dgm:pt modelId="{A073418F-9C96-4FF3-A9AF-7662D74B44A1}" type="pres">
      <dgm:prSet presAssocID="{FA02C6EA-3761-4816-9483-802E53006C4D}" presName="desBackupLeftNorm" presStyleCnt="0"/>
      <dgm:spPr/>
    </dgm:pt>
    <dgm:pt modelId="{02BD5712-4CE4-40DB-AF0D-76294A10247C}" type="pres">
      <dgm:prSet presAssocID="{FA02C6EA-3761-4816-9483-802E53006C4D}" presName="desComposite" presStyleCnt="0"/>
      <dgm:spPr/>
    </dgm:pt>
    <dgm:pt modelId="{5688281F-C36D-4654-A722-F506D766BCEC}" type="pres">
      <dgm:prSet presAssocID="{FA02C6EA-3761-4816-9483-802E53006C4D}" presName="desCircle" presStyleLbl="node1" presStyleIdx="4" presStyleCnt="5" custScaleX="86911" custScaleY="88994" custLinFactX="-64129" custLinFactNeighborX="-100000" custLinFactNeighborY="54617"/>
      <dgm:spPr>
        <a:solidFill>
          <a:srgbClr val="C00000"/>
        </a:solidFill>
      </dgm:spPr>
    </dgm:pt>
    <dgm:pt modelId="{E8373C2E-5145-4E30-A44B-2D683AD7B57D}" type="pres">
      <dgm:prSet presAssocID="{FA02C6EA-3761-4816-9483-802E53006C4D}" presName="chTx" presStyleLbl="revTx" presStyleIdx="10" presStyleCnt="16" custLinFactNeighborX="-96315" custLinFactNeighborY="16999"/>
      <dgm:spPr/>
      <dgm:t>
        <a:bodyPr/>
        <a:lstStyle/>
        <a:p>
          <a:endParaRPr lang="fr-FR"/>
        </a:p>
      </dgm:t>
    </dgm:pt>
    <dgm:pt modelId="{A3ED31C0-50E9-455E-B7B0-153B8D4FC73A}" type="pres">
      <dgm:prSet presAssocID="{FA02C6EA-3761-4816-9483-802E53006C4D}" presName="desTx" presStyleLbl="revTx" presStyleIdx="11" presStyleCnt="16">
        <dgm:presLayoutVars>
          <dgm:bulletEnabled val="1"/>
        </dgm:presLayoutVars>
      </dgm:prSet>
      <dgm:spPr/>
    </dgm:pt>
    <dgm:pt modelId="{4FC78822-F965-47E7-B1BB-CEF0CCEEAF91}" type="pres">
      <dgm:prSet presAssocID="{FA02C6EA-3761-4816-9483-802E53006C4D}" presName="desBackupRightNorm" presStyleCnt="0"/>
      <dgm:spPr/>
    </dgm:pt>
    <dgm:pt modelId="{E705BD55-B1FF-4221-8FAC-435A0C1EFA14}" type="pres">
      <dgm:prSet presAssocID="{C503A4DF-6D40-4E37-BA7E-5E5CA56A7EF0}" presName="desSpace" presStyleCnt="0"/>
      <dgm:spPr/>
    </dgm:pt>
    <dgm:pt modelId="{4C6FD995-8390-4101-8B12-FFE1FD97A5B4}" type="pres">
      <dgm:prSet presAssocID="{E40328A0-BA62-4B58-B7AA-BA0556427A7F}" presName="parComposite" presStyleCnt="0"/>
      <dgm:spPr/>
    </dgm:pt>
    <dgm:pt modelId="{A252B06F-367C-4D94-BA67-EF8F43AF2A14}" type="pres">
      <dgm:prSet presAssocID="{E40328A0-BA62-4B58-B7AA-BA0556427A7F}" presName="parBigCircle" presStyleLbl="node0" presStyleIdx="2" presStyleCnt="6" custLinFactNeighborX="-95046" custLinFactNeighborY="70426"/>
      <dgm:spPr>
        <a:solidFill>
          <a:schemeClr val="accent2"/>
        </a:solidFill>
      </dgm:spPr>
    </dgm:pt>
    <dgm:pt modelId="{09A0C9EA-9D47-4EBF-8543-EBA3C86F4D91}" type="pres">
      <dgm:prSet presAssocID="{E40328A0-BA62-4B58-B7AA-BA0556427A7F}" presName="parTx" presStyleLbl="revTx" presStyleIdx="12" presStyleCnt="16" custLinFactNeighborX="-90107" custLinFactNeighborY="47725"/>
      <dgm:spPr/>
      <dgm:t>
        <a:bodyPr/>
        <a:lstStyle/>
        <a:p>
          <a:endParaRPr lang="fr-FR"/>
        </a:p>
      </dgm:t>
    </dgm:pt>
    <dgm:pt modelId="{E8F68C06-3C65-4F10-AD89-70C69FF0FFBB}" type="pres">
      <dgm:prSet presAssocID="{E40328A0-BA62-4B58-B7AA-BA0556427A7F}" presName="bSpace" presStyleCnt="0"/>
      <dgm:spPr/>
    </dgm:pt>
    <dgm:pt modelId="{B44E8618-8513-4E28-B500-1B9EC1CAE1FB}" type="pres">
      <dgm:prSet presAssocID="{E40328A0-BA62-4B58-B7AA-BA0556427A7F}" presName="parBackupNorm" presStyleCnt="0"/>
      <dgm:spPr/>
    </dgm:pt>
    <dgm:pt modelId="{371B45E0-529D-446A-A046-13BB1C114B3D}" type="pres">
      <dgm:prSet presAssocID="{852D7382-26A3-48C3-BC67-A9051412DA94}" presName="parSpace" presStyleCnt="0"/>
      <dgm:spPr/>
    </dgm:pt>
    <dgm:pt modelId="{14E216D1-D356-4500-B850-E93DD10F68E4}" type="pres">
      <dgm:prSet presAssocID="{23BF3283-C7EE-455C-AFF8-238F29C0DE14}" presName="parComposite" presStyleCnt="0"/>
      <dgm:spPr/>
    </dgm:pt>
    <dgm:pt modelId="{8267D696-E8D0-4627-BDA3-75C70937CBF6}" type="pres">
      <dgm:prSet presAssocID="{23BF3283-C7EE-455C-AFF8-238F29C0DE14}" presName="parBigCircle" presStyleLbl="node0" presStyleIdx="3" presStyleCnt="6" custLinFactNeighborX="72881" custLinFactNeighborY="-27938"/>
      <dgm:spPr>
        <a:solidFill>
          <a:schemeClr val="accent2"/>
        </a:solidFill>
      </dgm:spPr>
    </dgm:pt>
    <dgm:pt modelId="{4907F650-B107-4F23-847C-370FD3EB3A63}" type="pres">
      <dgm:prSet presAssocID="{23BF3283-C7EE-455C-AFF8-238F29C0DE14}" presName="parTx" presStyleLbl="revTx" presStyleIdx="13" presStyleCnt="16" custScaleX="111336" custLinFactNeighborX="63451" custLinFactNeighborY="-21070"/>
      <dgm:spPr/>
      <dgm:t>
        <a:bodyPr/>
        <a:lstStyle/>
        <a:p>
          <a:endParaRPr lang="fr-FR"/>
        </a:p>
      </dgm:t>
    </dgm:pt>
    <dgm:pt modelId="{E14CD76F-8F3B-44E5-A819-2644E348B4E1}" type="pres">
      <dgm:prSet presAssocID="{23BF3283-C7EE-455C-AFF8-238F29C0DE14}" presName="bSpace" presStyleCnt="0"/>
      <dgm:spPr/>
    </dgm:pt>
    <dgm:pt modelId="{564E2F24-EF00-4DB0-9246-68B3FB650331}" type="pres">
      <dgm:prSet presAssocID="{23BF3283-C7EE-455C-AFF8-238F29C0DE14}" presName="parBackupNorm" presStyleCnt="0"/>
      <dgm:spPr/>
    </dgm:pt>
    <dgm:pt modelId="{3C7DB679-CD77-4BC0-AA7C-D0581B770219}" type="pres">
      <dgm:prSet presAssocID="{9B8386E3-60B0-4663-9DA5-F52250565088}" presName="parSpace" presStyleCnt="0"/>
      <dgm:spPr/>
    </dgm:pt>
    <dgm:pt modelId="{28FBB5A9-AFA0-45C3-B010-DCEEFEBB62A8}" type="pres">
      <dgm:prSet presAssocID="{A613240E-724A-4834-A53F-1FA3D7361ED8}" presName="parComposite" presStyleCnt="0"/>
      <dgm:spPr/>
    </dgm:pt>
    <dgm:pt modelId="{2B3968A3-1E34-41C3-84A6-617B0B248D6E}" type="pres">
      <dgm:prSet presAssocID="{A613240E-724A-4834-A53F-1FA3D7361ED8}" presName="parBigCircle" presStyleLbl="node0" presStyleIdx="4" presStyleCnt="6" custScaleX="4176" custScaleY="66120" custLinFactY="813" custLinFactNeighborX="56424" custLinFactNeighborY="100000"/>
      <dgm:spPr/>
    </dgm:pt>
    <dgm:pt modelId="{97E36EA8-70C4-4849-8B1E-BE90135327F2}" type="pres">
      <dgm:prSet presAssocID="{A613240E-724A-4834-A53F-1FA3D7361ED8}" presName="parTx" presStyleLbl="revTx" presStyleIdx="14" presStyleCnt="16" custScaleX="66517" custScaleY="104520" custLinFactX="-100000" custLinFactY="35292" custLinFactNeighborX="-152007" custLinFactNeighborY="100000"/>
      <dgm:spPr/>
      <dgm:t>
        <a:bodyPr/>
        <a:lstStyle/>
        <a:p>
          <a:endParaRPr lang="fr-FR"/>
        </a:p>
      </dgm:t>
    </dgm:pt>
    <dgm:pt modelId="{51D36781-5458-4AB4-B4CB-98D1CA13D9A8}" type="pres">
      <dgm:prSet presAssocID="{A613240E-724A-4834-A53F-1FA3D7361ED8}" presName="bSpace" presStyleCnt="0"/>
      <dgm:spPr/>
    </dgm:pt>
    <dgm:pt modelId="{E52FD364-3319-44A9-9789-182C55C79A82}" type="pres">
      <dgm:prSet presAssocID="{A613240E-724A-4834-A53F-1FA3D7361ED8}" presName="parBackupNorm" presStyleCnt="0"/>
      <dgm:spPr/>
    </dgm:pt>
    <dgm:pt modelId="{8CF2523F-964B-4612-9135-10BA30D7D5CC}" type="pres">
      <dgm:prSet presAssocID="{FE858C87-B099-4278-A9F4-0A9E9B9E1CBE}" presName="parSpace" presStyleCnt="0"/>
      <dgm:spPr/>
    </dgm:pt>
    <dgm:pt modelId="{8E866921-AABD-4B3B-BF97-10836EFE0897}" type="pres">
      <dgm:prSet presAssocID="{7EDA4D18-8722-400B-A6B2-5B824BCE626E}" presName="parComposite" presStyleCnt="0"/>
      <dgm:spPr/>
    </dgm:pt>
    <dgm:pt modelId="{263CD77B-2C6A-4B1E-AE11-36698C2B3101}" type="pres">
      <dgm:prSet presAssocID="{7EDA4D18-8722-400B-A6B2-5B824BCE626E}" presName="parBigCircle" presStyleLbl="node0" presStyleIdx="5" presStyleCnt="6" custFlipHor="0" custScaleX="3558" custScaleY="81469" custLinFactNeighborX="13399" custLinFactNeighborY="-79612"/>
      <dgm:spPr>
        <a:ln>
          <a:solidFill>
            <a:schemeClr val="bg1"/>
          </a:solidFill>
        </a:ln>
      </dgm:spPr>
    </dgm:pt>
    <dgm:pt modelId="{9D4FEF12-B86C-4467-915D-FF5D982F016F}" type="pres">
      <dgm:prSet presAssocID="{7EDA4D18-8722-400B-A6B2-5B824BCE626E}" presName="parTx" presStyleLbl="revTx" presStyleIdx="15" presStyleCnt="16" custScaleX="66517" custScaleY="104520" custLinFactX="-100000" custLinFactY="24554" custLinFactNeighborX="-156375" custLinFactNeighborY="100000"/>
      <dgm:spPr/>
      <dgm:t>
        <a:bodyPr/>
        <a:lstStyle/>
        <a:p>
          <a:endParaRPr lang="fr-FR"/>
        </a:p>
      </dgm:t>
    </dgm:pt>
    <dgm:pt modelId="{3A3D0659-BC86-49CA-9385-4601F9EF6FA2}" type="pres">
      <dgm:prSet presAssocID="{7EDA4D18-8722-400B-A6B2-5B824BCE626E}" presName="bSpace" presStyleCnt="0"/>
      <dgm:spPr/>
    </dgm:pt>
    <dgm:pt modelId="{9E77C598-2F32-4626-8FCE-6A759F40E1D0}" type="pres">
      <dgm:prSet presAssocID="{7EDA4D18-8722-400B-A6B2-5B824BCE626E}" presName="parBackupNorm" presStyleCnt="0"/>
      <dgm:spPr/>
    </dgm:pt>
    <dgm:pt modelId="{4A23D9A1-D47A-4D50-A013-710D25400BAB}" type="pres">
      <dgm:prSet presAssocID="{AC3F6E35-7DB1-47CA-9E3E-3F3B96247754}" presName="parSpace" presStyleCnt="0"/>
      <dgm:spPr/>
    </dgm:pt>
  </dgm:ptLst>
  <dgm:cxnLst>
    <dgm:cxn modelId="{7C6E58D8-3FD1-48E8-B983-16B1FDE37E4D}" srcId="{65C222C5-D1E6-4A60-B1BF-D1A6B4C79910}" destId="{7EDA4D18-8722-400B-A6B2-5B824BCE626E}" srcOrd="5" destOrd="0" parTransId="{37135622-1BEF-48A4-B130-02D85C35E4C6}" sibTransId="{AC3F6E35-7DB1-47CA-9E3E-3F3B96247754}"/>
    <dgm:cxn modelId="{6C0216D9-AC4C-4EE5-9C79-CB39AADA87A9}" type="presOf" srcId="{ECD115C9-8D23-4B65-AAAF-03AE03E222EF}" destId="{D5EB3578-6017-40ED-BF71-0464D824AA25}" srcOrd="0" destOrd="0" presId="urn:microsoft.com/office/officeart/2008/layout/CircleAccentTimeline"/>
    <dgm:cxn modelId="{A731D506-60F2-41D6-8C07-1B0E8B90CB8A}" type="presOf" srcId="{B17317F8-EB08-48FC-BF12-A3224A182F69}" destId="{7554A640-E4D7-4671-B056-8EDB668049E7}" srcOrd="0" destOrd="0" presId="urn:microsoft.com/office/officeart/2008/layout/CircleAccentTimeline"/>
    <dgm:cxn modelId="{79FFD204-3AC0-4788-BA89-11CB497E8B16}" type="presOf" srcId="{A613240E-724A-4834-A53F-1FA3D7361ED8}" destId="{97E36EA8-70C4-4849-8B1E-BE90135327F2}" srcOrd="0" destOrd="0" presId="urn:microsoft.com/office/officeart/2008/layout/CircleAccentTimeline"/>
    <dgm:cxn modelId="{C7A8E62E-984D-4834-A0B3-CA8535B27E52}" type="presOf" srcId="{23BF3283-C7EE-455C-AFF8-238F29C0DE14}" destId="{4907F650-B107-4F23-847C-370FD3EB3A63}" srcOrd="0" destOrd="0" presId="urn:microsoft.com/office/officeart/2008/layout/CircleAccentTimeline"/>
    <dgm:cxn modelId="{FD9B364C-772B-48B3-8A45-0E64ECFE1CBA}" type="presOf" srcId="{12E56987-1528-4EDB-865F-F61C72671920}" destId="{3B424726-F39B-4B3A-915D-A680208B0D30}" srcOrd="0" destOrd="0" presId="urn:microsoft.com/office/officeart/2008/layout/CircleAccentTimeline"/>
    <dgm:cxn modelId="{44F4F46B-AAC9-475E-8765-FC3DD270D0EF}" srcId="{65C222C5-D1E6-4A60-B1BF-D1A6B4C79910}" destId="{E40328A0-BA62-4B58-B7AA-BA0556427A7F}" srcOrd="2" destOrd="0" parTransId="{FEDA8AB1-F770-45E2-A7FD-9FF6965741B3}" sibTransId="{852D7382-26A3-48C3-BC67-A9051412DA94}"/>
    <dgm:cxn modelId="{CE676998-BC4E-404D-A80E-2682BEEC78D0}" srcId="{65C222C5-D1E6-4A60-B1BF-D1A6B4C79910}" destId="{23BF3283-C7EE-455C-AFF8-238F29C0DE14}" srcOrd="3" destOrd="0" parTransId="{33C08602-8A5A-4C61-A9BC-CE65CF41CF9D}" sibTransId="{9B8386E3-60B0-4663-9DA5-F52250565088}"/>
    <dgm:cxn modelId="{AC701E3A-6CC9-4A55-B831-223D96AF3ABC}" srcId="{65C222C5-D1E6-4A60-B1BF-D1A6B4C79910}" destId="{5EFD7D88-2B6E-43AF-9495-F40CC3524F31}" srcOrd="1" destOrd="0" parTransId="{3B7AC0B7-09B1-4298-BB00-9F7DEB7C27B6}" sibTransId="{3DA472A8-7891-4C41-866C-F417FF434BD5}"/>
    <dgm:cxn modelId="{C1A1C1E3-1DC2-46BA-8AFE-2DCD03766337}" type="presOf" srcId="{7EDA4D18-8722-400B-A6B2-5B824BCE626E}" destId="{9D4FEF12-B86C-4467-915D-FF5D982F016F}" srcOrd="0" destOrd="0" presId="urn:microsoft.com/office/officeart/2008/layout/CircleAccentTimeline"/>
    <dgm:cxn modelId="{D58BC99F-A372-4B9F-96ED-15F3CEF23FB3}" type="presOf" srcId="{E40328A0-BA62-4B58-B7AA-BA0556427A7F}" destId="{09A0C9EA-9D47-4EBF-8543-EBA3C86F4D91}" srcOrd="0" destOrd="0" presId="urn:microsoft.com/office/officeart/2008/layout/CircleAccentTimeline"/>
    <dgm:cxn modelId="{17499655-9C16-4971-A64F-7F27635E81DE}" type="presOf" srcId="{FA02C6EA-3761-4816-9483-802E53006C4D}" destId="{E8373C2E-5145-4E30-A44B-2D683AD7B57D}" srcOrd="0" destOrd="0" presId="urn:microsoft.com/office/officeart/2008/layout/CircleAccentTimeline"/>
    <dgm:cxn modelId="{8FB5F8A5-48A3-4ABA-8BF1-02C7E1CD8262}" type="presOf" srcId="{7188FD62-5138-412D-A6D8-C6E211DB7A12}" destId="{31634400-931E-4096-B623-23AB5683CE5F}" srcOrd="0" destOrd="0" presId="urn:microsoft.com/office/officeart/2008/layout/CircleAccentTimeline"/>
    <dgm:cxn modelId="{11D976CB-C35B-4EE0-B938-BF306E5CF8F7}" srcId="{B17317F8-EB08-48FC-BF12-A3224A182F69}" destId="{C45A660B-C07D-49D9-BE1D-469933EF3420}" srcOrd="2" destOrd="0" parTransId="{8AA1169D-05C2-4AB0-BD1F-E9C6365ACFD5}" sibTransId="{3FE9ED69-B809-4B87-91F0-0B448B836606}"/>
    <dgm:cxn modelId="{604C5D51-2FC5-41E2-AE2C-B74542863129}" srcId="{5EFD7D88-2B6E-43AF-9495-F40CC3524F31}" destId="{12E56987-1528-4EDB-865F-F61C72671920}" srcOrd="0" destOrd="0" parTransId="{91DDA42D-BBCC-4CD4-BC94-CDE492767950}" sibTransId="{0AFF5A59-F8DF-454E-A5EF-425B027E74A7}"/>
    <dgm:cxn modelId="{5F5CA6C3-0785-42C5-9C19-5491624A6640}" srcId="{B17317F8-EB08-48FC-BF12-A3224A182F69}" destId="{ECD115C9-8D23-4B65-AAAF-03AE03E222EF}" srcOrd="0" destOrd="0" parTransId="{95232800-2FA3-42F3-BF8F-45397BE5E647}" sibTransId="{63DE35B9-7BAA-4AAB-B0EB-5A475099AC40}"/>
    <dgm:cxn modelId="{40923837-3E3F-486C-BA19-16A343F2E206}" type="presOf" srcId="{5EFD7D88-2B6E-43AF-9495-F40CC3524F31}" destId="{E5102B48-E43C-48E8-88C3-3E68447482F3}" srcOrd="0" destOrd="0" presId="urn:microsoft.com/office/officeart/2008/layout/CircleAccentTimeline"/>
    <dgm:cxn modelId="{148A8E56-C7E2-46DB-86BD-4AFB44DFEAAE}" srcId="{65C222C5-D1E6-4A60-B1BF-D1A6B4C79910}" destId="{B17317F8-EB08-48FC-BF12-A3224A182F69}" srcOrd="0" destOrd="0" parTransId="{329ABB78-8EE6-4953-AB37-EF0525738974}" sibTransId="{4007E3BE-34AD-483D-8BA1-344A4904EEE4}"/>
    <dgm:cxn modelId="{EDC88E32-6B46-49E8-8F6D-6AD32C968B66}" srcId="{65C222C5-D1E6-4A60-B1BF-D1A6B4C79910}" destId="{A613240E-724A-4834-A53F-1FA3D7361ED8}" srcOrd="4" destOrd="0" parTransId="{EA951619-71A9-4B7D-8EFF-06379BDD05B4}" sibTransId="{FE858C87-B099-4278-A9F4-0A9E9B9E1CBE}"/>
    <dgm:cxn modelId="{8B8D4DD4-FFAC-4B6D-A35C-DFF7AA6518BA}" type="presOf" srcId="{C45A660B-C07D-49D9-BE1D-469933EF3420}" destId="{989D0B39-67D9-48A8-9512-F55F0243206A}" srcOrd="0" destOrd="0" presId="urn:microsoft.com/office/officeart/2008/layout/CircleAccentTimeline"/>
    <dgm:cxn modelId="{09C96C0C-28E3-45B7-A422-4676567FF900}" srcId="{B17317F8-EB08-48FC-BF12-A3224A182F69}" destId="{7188FD62-5138-412D-A6D8-C6E211DB7A12}" srcOrd="1" destOrd="0" parTransId="{8445CCD3-247D-4B8C-91C3-017AE511E3A6}" sibTransId="{96952549-94C6-48A5-B9E7-BAAE2A4A98E0}"/>
    <dgm:cxn modelId="{EF5C9D8C-BD1F-4A8F-9598-960425BED483}" type="presOf" srcId="{65C222C5-D1E6-4A60-B1BF-D1A6B4C79910}" destId="{57EA009E-C4C6-4841-B289-F7FA58C7FBD3}" srcOrd="0" destOrd="0" presId="urn:microsoft.com/office/officeart/2008/layout/CircleAccentTimeline"/>
    <dgm:cxn modelId="{11A5ED4D-B944-4149-950B-C19F74852804}" srcId="{5EFD7D88-2B6E-43AF-9495-F40CC3524F31}" destId="{FA02C6EA-3761-4816-9483-802E53006C4D}" srcOrd="1" destOrd="0" parTransId="{1B0510DA-D8AD-41EF-B229-B57AE425D1B6}" sibTransId="{C503A4DF-6D40-4E37-BA7E-5E5CA56A7EF0}"/>
    <dgm:cxn modelId="{15AD4F64-DF4F-4D81-951E-EEADFA6A6DA7}" type="presParOf" srcId="{57EA009E-C4C6-4841-B289-F7FA58C7FBD3}" destId="{91B27A55-7BF1-48A1-9200-261259477A8C}" srcOrd="0" destOrd="0" presId="urn:microsoft.com/office/officeart/2008/layout/CircleAccentTimeline"/>
    <dgm:cxn modelId="{4AB86FA5-34A3-46EF-8CBC-B7CCCA97A83D}" type="presParOf" srcId="{91B27A55-7BF1-48A1-9200-261259477A8C}" destId="{378F80B1-868B-482E-90C5-58C00948A0AC}" srcOrd="0" destOrd="0" presId="urn:microsoft.com/office/officeart/2008/layout/CircleAccentTimeline"/>
    <dgm:cxn modelId="{B3229B30-B0E5-4425-823B-2B1D1B42D74A}" type="presParOf" srcId="{91B27A55-7BF1-48A1-9200-261259477A8C}" destId="{7554A640-E4D7-4671-B056-8EDB668049E7}" srcOrd="1" destOrd="0" presId="urn:microsoft.com/office/officeart/2008/layout/CircleAccentTimeline"/>
    <dgm:cxn modelId="{6928006C-3146-4037-BDCD-53663F2CFF70}" type="presParOf" srcId="{91B27A55-7BF1-48A1-9200-261259477A8C}" destId="{9AB35985-5A22-4E32-8884-A7E519679163}" srcOrd="2" destOrd="0" presId="urn:microsoft.com/office/officeart/2008/layout/CircleAccentTimeline"/>
    <dgm:cxn modelId="{298E86B2-0A49-449E-A773-259C6587E503}" type="presParOf" srcId="{57EA009E-C4C6-4841-B289-F7FA58C7FBD3}" destId="{AD12B427-EDF0-45E1-BF79-F8A0E54B51A6}" srcOrd="1" destOrd="0" presId="urn:microsoft.com/office/officeart/2008/layout/CircleAccentTimeline"/>
    <dgm:cxn modelId="{6BBCA54B-B20B-46AF-914B-1F3DD2AAE396}" type="presParOf" srcId="{57EA009E-C4C6-4841-B289-F7FA58C7FBD3}" destId="{C5DAABA8-4066-473D-8CB7-8E9C470165A9}" srcOrd="2" destOrd="0" presId="urn:microsoft.com/office/officeart/2008/layout/CircleAccentTimeline"/>
    <dgm:cxn modelId="{2DFC8CF0-3406-4E48-A325-25D58715AED7}" type="presParOf" srcId="{57EA009E-C4C6-4841-B289-F7FA58C7FBD3}" destId="{D9925518-948E-48D0-B2C2-30774641DF12}" srcOrd="3" destOrd="0" presId="urn:microsoft.com/office/officeart/2008/layout/CircleAccentTimeline"/>
    <dgm:cxn modelId="{38BFA185-421B-492C-9934-3F110E86D92F}" type="presParOf" srcId="{57EA009E-C4C6-4841-B289-F7FA58C7FBD3}" destId="{A73BE587-7917-4C63-A502-8DC75C08A2B9}" srcOrd="4" destOrd="0" presId="urn:microsoft.com/office/officeart/2008/layout/CircleAccentTimeline"/>
    <dgm:cxn modelId="{D6D75670-6A22-4059-BB8B-DF091A53204B}" type="presParOf" srcId="{A73BE587-7917-4C63-A502-8DC75C08A2B9}" destId="{2FD0B4B1-9DDD-4DB9-A4CE-F6F58A67315A}" srcOrd="0" destOrd="0" presId="urn:microsoft.com/office/officeart/2008/layout/CircleAccentTimeline"/>
    <dgm:cxn modelId="{0E1FB22F-26DD-4FD7-A548-962F41D5C216}" type="presParOf" srcId="{A73BE587-7917-4C63-A502-8DC75C08A2B9}" destId="{D5EB3578-6017-40ED-BF71-0464D824AA25}" srcOrd="1" destOrd="0" presId="urn:microsoft.com/office/officeart/2008/layout/CircleAccentTimeline"/>
    <dgm:cxn modelId="{7329B709-D14F-46C4-AA7A-0F2D58F1C75F}" type="presParOf" srcId="{A73BE587-7917-4C63-A502-8DC75C08A2B9}" destId="{A505FAB0-BE65-4BDB-894F-A7399B45320D}" srcOrd="2" destOrd="0" presId="urn:microsoft.com/office/officeart/2008/layout/CircleAccentTimeline"/>
    <dgm:cxn modelId="{44968099-4EAB-420B-B42F-4BBE5E0EEF7C}" type="presParOf" srcId="{57EA009E-C4C6-4841-B289-F7FA58C7FBD3}" destId="{8623692E-0D37-41F2-9B47-DB752C6CFAD5}" srcOrd="5" destOrd="0" presId="urn:microsoft.com/office/officeart/2008/layout/CircleAccentTimeline"/>
    <dgm:cxn modelId="{81A5BC0A-8A89-4FA2-ADE0-3A17AE7FEE9A}" type="presParOf" srcId="{57EA009E-C4C6-4841-B289-F7FA58C7FBD3}" destId="{883E8126-EA1D-4AB1-9B3E-FBC49B15F1D5}" srcOrd="6" destOrd="0" presId="urn:microsoft.com/office/officeart/2008/layout/CircleAccentTimeline"/>
    <dgm:cxn modelId="{30BF4F7A-7B39-470D-95ED-FA39F6C21759}" type="presParOf" srcId="{57EA009E-C4C6-4841-B289-F7FA58C7FBD3}" destId="{86CBBC2E-6CB5-431A-8C26-F274C593961D}" srcOrd="7" destOrd="0" presId="urn:microsoft.com/office/officeart/2008/layout/CircleAccentTimeline"/>
    <dgm:cxn modelId="{3D099E0B-1CCA-4182-9E9F-45325FE825BC}" type="presParOf" srcId="{57EA009E-C4C6-4841-B289-F7FA58C7FBD3}" destId="{DEEF8EA9-7914-4EDB-ABA0-65DDDE683B52}" srcOrd="8" destOrd="0" presId="urn:microsoft.com/office/officeart/2008/layout/CircleAccentTimeline"/>
    <dgm:cxn modelId="{F8A02E0A-36E4-4FC7-A20D-A82E94F68B52}" type="presParOf" srcId="{DEEF8EA9-7914-4EDB-ABA0-65DDDE683B52}" destId="{A49E420C-5F3D-49D6-BA5F-2FD5FB605BA9}" srcOrd="0" destOrd="0" presId="urn:microsoft.com/office/officeart/2008/layout/CircleAccentTimeline"/>
    <dgm:cxn modelId="{7A2694D4-097B-4090-B91F-87E7EBA26A7D}" type="presParOf" srcId="{DEEF8EA9-7914-4EDB-ABA0-65DDDE683B52}" destId="{31634400-931E-4096-B623-23AB5683CE5F}" srcOrd="1" destOrd="0" presId="urn:microsoft.com/office/officeart/2008/layout/CircleAccentTimeline"/>
    <dgm:cxn modelId="{8B6722A7-1C0D-4AFA-856F-BD1A60361684}" type="presParOf" srcId="{DEEF8EA9-7914-4EDB-ABA0-65DDDE683B52}" destId="{010163D8-ED82-4A0E-86F7-C3E9D2B30A4E}" srcOrd="2" destOrd="0" presId="urn:microsoft.com/office/officeart/2008/layout/CircleAccentTimeline"/>
    <dgm:cxn modelId="{61E3ABEA-61A2-44EB-9009-47BE9A5CEE94}" type="presParOf" srcId="{57EA009E-C4C6-4841-B289-F7FA58C7FBD3}" destId="{B8E4AA8F-4A75-4F2D-9E2C-F4ED730467EC}" srcOrd="9" destOrd="0" presId="urn:microsoft.com/office/officeart/2008/layout/CircleAccentTimeline"/>
    <dgm:cxn modelId="{442B3DEB-0431-41FB-B8F0-B86DAA780FE9}" type="presParOf" srcId="{57EA009E-C4C6-4841-B289-F7FA58C7FBD3}" destId="{5CDE3B5D-8BB6-4D1D-8D2A-599122C8446C}" srcOrd="10" destOrd="0" presId="urn:microsoft.com/office/officeart/2008/layout/CircleAccentTimeline"/>
    <dgm:cxn modelId="{5AB8D918-B607-4043-B251-3ADC6EC170A9}" type="presParOf" srcId="{57EA009E-C4C6-4841-B289-F7FA58C7FBD3}" destId="{6BA56CF0-D9EE-4BF6-8B8D-31E3012DE06D}" srcOrd="11" destOrd="0" presId="urn:microsoft.com/office/officeart/2008/layout/CircleAccentTimeline"/>
    <dgm:cxn modelId="{E912BC4C-154A-412B-AD18-DA9C5EDE18B9}" type="presParOf" srcId="{57EA009E-C4C6-4841-B289-F7FA58C7FBD3}" destId="{C4280F83-9156-40F4-92BF-4F3A61818622}" srcOrd="12" destOrd="0" presId="urn:microsoft.com/office/officeart/2008/layout/CircleAccentTimeline"/>
    <dgm:cxn modelId="{12961316-CE45-419E-8953-A02E30296E4D}" type="presParOf" srcId="{C4280F83-9156-40F4-92BF-4F3A61818622}" destId="{60D4BD54-B638-4537-9F10-CE79A8C17C74}" srcOrd="0" destOrd="0" presId="urn:microsoft.com/office/officeart/2008/layout/CircleAccentTimeline"/>
    <dgm:cxn modelId="{61CF2459-0103-4D84-AF5B-1DBF4A2187BE}" type="presParOf" srcId="{C4280F83-9156-40F4-92BF-4F3A61818622}" destId="{989D0B39-67D9-48A8-9512-F55F0243206A}" srcOrd="1" destOrd="0" presId="urn:microsoft.com/office/officeart/2008/layout/CircleAccentTimeline"/>
    <dgm:cxn modelId="{C7F91067-E363-494B-A2D5-D4C8BD33C455}" type="presParOf" srcId="{C4280F83-9156-40F4-92BF-4F3A61818622}" destId="{EB2FAFCB-6C9D-4617-8BFE-67693C2C82F3}" srcOrd="2" destOrd="0" presId="urn:microsoft.com/office/officeart/2008/layout/CircleAccentTimeline"/>
    <dgm:cxn modelId="{5F3DF69D-BC85-4701-93E6-DD20219EC174}" type="presParOf" srcId="{57EA009E-C4C6-4841-B289-F7FA58C7FBD3}" destId="{3F1CC98A-E821-4AE7-B765-61282DECC2E1}" srcOrd="13" destOrd="0" presId="urn:microsoft.com/office/officeart/2008/layout/CircleAccentTimeline"/>
    <dgm:cxn modelId="{39332CB6-6541-48FA-B02C-E26D888ABBDA}" type="presParOf" srcId="{57EA009E-C4C6-4841-B289-F7FA58C7FBD3}" destId="{97505C33-C77B-49E7-92D7-53EB3B5AF768}" srcOrd="14" destOrd="0" presId="urn:microsoft.com/office/officeart/2008/layout/CircleAccentTimeline"/>
    <dgm:cxn modelId="{CD87926D-5475-4140-BAB1-CA00B7AA83EF}" type="presParOf" srcId="{57EA009E-C4C6-4841-B289-F7FA58C7FBD3}" destId="{7DACAD9E-7097-4770-813E-B6E7DCA8E0D8}" srcOrd="15" destOrd="0" presId="urn:microsoft.com/office/officeart/2008/layout/CircleAccentTimeline"/>
    <dgm:cxn modelId="{E7514351-0673-426B-BE1A-A303BE6B04DF}" type="presParOf" srcId="{7DACAD9E-7097-4770-813E-B6E7DCA8E0D8}" destId="{58646B0B-5BD9-4C55-98C2-A73E3FAB6656}" srcOrd="0" destOrd="0" presId="urn:microsoft.com/office/officeart/2008/layout/CircleAccentTimeline"/>
    <dgm:cxn modelId="{51DADF17-0DA2-461A-9F8C-07C864CB7B21}" type="presParOf" srcId="{7DACAD9E-7097-4770-813E-B6E7DCA8E0D8}" destId="{E5102B48-E43C-48E8-88C3-3E68447482F3}" srcOrd="1" destOrd="0" presId="urn:microsoft.com/office/officeart/2008/layout/CircleAccentTimeline"/>
    <dgm:cxn modelId="{401F63E9-74B5-49CF-8424-A4973DE0037A}" type="presParOf" srcId="{7DACAD9E-7097-4770-813E-B6E7DCA8E0D8}" destId="{BF378A2F-ECDF-4542-9965-134E4CB4B942}" srcOrd="2" destOrd="0" presId="urn:microsoft.com/office/officeart/2008/layout/CircleAccentTimeline"/>
    <dgm:cxn modelId="{F12A048C-A8A6-40F2-809F-4DC75FF6103A}" type="presParOf" srcId="{57EA009E-C4C6-4841-B289-F7FA58C7FBD3}" destId="{8619351C-092E-4E50-9522-AD6009EDD59E}" srcOrd="16" destOrd="0" presId="urn:microsoft.com/office/officeart/2008/layout/CircleAccentTimeline"/>
    <dgm:cxn modelId="{F634C8DD-0A01-4E54-A729-6001D822A2FF}" type="presParOf" srcId="{57EA009E-C4C6-4841-B289-F7FA58C7FBD3}" destId="{A984680E-1209-49F0-B4C8-7E0FECF062B3}" srcOrd="17" destOrd="0" presId="urn:microsoft.com/office/officeart/2008/layout/CircleAccentTimeline"/>
    <dgm:cxn modelId="{32EF579E-3054-4FF0-8D53-BF78433A8309}" type="presParOf" srcId="{57EA009E-C4C6-4841-B289-F7FA58C7FBD3}" destId="{C4AE2868-953E-4DBF-91D2-416A9D5CEA00}" srcOrd="18" destOrd="0" presId="urn:microsoft.com/office/officeart/2008/layout/CircleAccentTimeline"/>
    <dgm:cxn modelId="{B002659F-261F-4022-AA0E-3B4B46293DFD}" type="presParOf" srcId="{57EA009E-C4C6-4841-B289-F7FA58C7FBD3}" destId="{75C0040D-6067-45A3-8074-87EE7CAFE173}" srcOrd="19" destOrd="0" presId="urn:microsoft.com/office/officeart/2008/layout/CircleAccentTimeline"/>
    <dgm:cxn modelId="{E25CFFD0-CF0D-4052-8701-C75B994F7AF5}" type="presParOf" srcId="{75C0040D-6067-45A3-8074-87EE7CAFE173}" destId="{4816E10D-5126-4D60-A92D-FE34CF622BA9}" srcOrd="0" destOrd="0" presId="urn:microsoft.com/office/officeart/2008/layout/CircleAccentTimeline"/>
    <dgm:cxn modelId="{48B6EF04-E0FB-4F57-89F5-BD43512F0367}" type="presParOf" srcId="{75C0040D-6067-45A3-8074-87EE7CAFE173}" destId="{3B424726-F39B-4B3A-915D-A680208B0D30}" srcOrd="1" destOrd="0" presId="urn:microsoft.com/office/officeart/2008/layout/CircleAccentTimeline"/>
    <dgm:cxn modelId="{F43A6DED-ECBF-4F4F-9646-309691622D67}" type="presParOf" srcId="{75C0040D-6067-45A3-8074-87EE7CAFE173}" destId="{A225BA89-00E9-4E34-A10E-7B48C32F11B3}" srcOrd="2" destOrd="0" presId="urn:microsoft.com/office/officeart/2008/layout/CircleAccentTimeline"/>
    <dgm:cxn modelId="{0A85FB28-A879-4B68-B9AD-96D90963F381}" type="presParOf" srcId="{57EA009E-C4C6-4841-B289-F7FA58C7FBD3}" destId="{04669FBE-28E1-428F-A760-062C49CB4901}" srcOrd="20" destOrd="0" presId="urn:microsoft.com/office/officeart/2008/layout/CircleAccentTimeline"/>
    <dgm:cxn modelId="{C3007B88-FACF-4BB6-8810-E588C4307F92}" type="presParOf" srcId="{57EA009E-C4C6-4841-B289-F7FA58C7FBD3}" destId="{13E2BE7F-C0DC-4092-B111-962C899FE4A9}" srcOrd="21" destOrd="0" presId="urn:microsoft.com/office/officeart/2008/layout/CircleAccentTimeline"/>
    <dgm:cxn modelId="{AE47FF95-CE37-4A11-B604-14CDF88EAF96}" type="presParOf" srcId="{57EA009E-C4C6-4841-B289-F7FA58C7FBD3}" destId="{A073418F-9C96-4FF3-A9AF-7662D74B44A1}" srcOrd="22" destOrd="0" presId="urn:microsoft.com/office/officeart/2008/layout/CircleAccentTimeline"/>
    <dgm:cxn modelId="{013E456E-8C1C-4078-814F-BBC0C377FB26}" type="presParOf" srcId="{57EA009E-C4C6-4841-B289-F7FA58C7FBD3}" destId="{02BD5712-4CE4-40DB-AF0D-76294A10247C}" srcOrd="23" destOrd="0" presId="urn:microsoft.com/office/officeart/2008/layout/CircleAccentTimeline"/>
    <dgm:cxn modelId="{38603DB1-9629-40A2-85D4-A6B3185B5CA7}" type="presParOf" srcId="{02BD5712-4CE4-40DB-AF0D-76294A10247C}" destId="{5688281F-C36D-4654-A722-F506D766BCEC}" srcOrd="0" destOrd="0" presId="urn:microsoft.com/office/officeart/2008/layout/CircleAccentTimeline"/>
    <dgm:cxn modelId="{ACB373B6-9D92-4E85-A86C-4D8884C57A89}" type="presParOf" srcId="{02BD5712-4CE4-40DB-AF0D-76294A10247C}" destId="{E8373C2E-5145-4E30-A44B-2D683AD7B57D}" srcOrd="1" destOrd="0" presId="urn:microsoft.com/office/officeart/2008/layout/CircleAccentTimeline"/>
    <dgm:cxn modelId="{61982992-E5A2-4103-8228-846A8A93C2E6}" type="presParOf" srcId="{02BD5712-4CE4-40DB-AF0D-76294A10247C}" destId="{A3ED31C0-50E9-455E-B7B0-153B8D4FC73A}" srcOrd="2" destOrd="0" presId="urn:microsoft.com/office/officeart/2008/layout/CircleAccentTimeline"/>
    <dgm:cxn modelId="{AD8571DC-03D8-4B52-9AB5-4CED4A96B084}" type="presParOf" srcId="{57EA009E-C4C6-4841-B289-F7FA58C7FBD3}" destId="{4FC78822-F965-47E7-B1BB-CEF0CCEEAF91}" srcOrd="24" destOrd="0" presId="urn:microsoft.com/office/officeart/2008/layout/CircleAccentTimeline"/>
    <dgm:cxn modelId="{9CA6F9A4-630F-4F0F-895D-BF7E200D593E}" type="presParOf" srcId="{57EA009E-C4C6-4841-B289-F7FA58C7FBD3}" destId="{E705BD55-B1FF-4221-8FAC-435A0C1EFA14}" srcOrd="25" destOrd="0" presId="urn:microsoft.com/office/officeart/2008/layout/CircleAccentTimeline"/>
    <dgm:cxn modelId="{FE433D08-90AE-4F32-83F7-513A6EBAC5E8}" type="presParOf" srcId="{57EA009E-C4C6-4841-B289-F7FA58C7FBD3}" destId="{4C6FD995-8390-4101-8B12-FFE1FD97A5B4}" srcOrd="26" destOrd="0" presId="urn:microsoft.com/office/officeart/2008/layout/CircleAccentTimeline"/>
    <dgm:cxn modelId="{8B0AB775-BBFE-4013-B4CC-90BD1F97C09B}" type="presParOf" srcId="{4C6FD995-8390-4101-8B12-FFE1FD97A5B4}" destId="{A252B06F-367C-4D94-BA67-EF8F43AF2A14}" srcOrd="0" destOrd="0" presId="urn:microsoft.com/office/officeart/2008/layout/CircleAccentTimeline"/>
    <dgm:cxn modelId="{11050137-D10D-4470-A857-06C7B940EDF5}" type="presParOf" srcId="{4C6FD995-8390-4101-8B12-FFE1FD97A5B4}" destId="{09A0C9EA-9D47-4EBF-8543-EBA3C86F4D91}" srcOrd="1" destOrd="0" presId="urn:microsoft.com/office/officeart/2008/layout/CircleAccentTimeline"/>
    <dgm:cxn modelId="{59AEE8CA-55A1-444A-8B77-491D1A34BCD9}" type="presParOf" srcId="{4C6FD995-8390-4101-8B12-FFE1FD97A5B4}" destId="{E8F68C06-3C65-4F10-AD89-70C69FF0FFBB}" srcOrd="2" destOrd="0" presId="urn:microsoft.com/office/officeart/2008/layout/CircleAccentTimeline"/>
    <dgm:cxn modelId="{E10ED185-928D-4293-81F1-31DEC9963503}" type="presParOf" srcId="{57EA009E-C4C6-4841-B289-F7FA58C7FBD3}" destId="{B44E8618-8513-4E28-B500-1B9EC1CAE1FB}" srcOrd="27" destOrd="0" presId="urn:microsoft.com/office/officeart/2008/layout/CircleAccentTimeline"/>
    <dgm:cxn modelId="{17778647-D52C-44AE-9637-6AF26EA00634}" type="presParOf" srcId="{57EA009E-C4C6-4841-B289-F7FA58C7FBD3}" destId="{371B45E0-529D-446A-A046-13BB1C114B3D}" srcOrd="28" destOrd="0" presId="urn:microsoft.com/office/officeart/2008/layout/CircleAccentTimeline"/>
    <dgm:cxn modelId="{C7F097A4-B2A6-45BA-AA1D-5C4780AFD37E}" type="presParOf" srcId="{57EA009E-C4C6-4841-B289-F7FA58C7FBD3}" destId="{14E216D1-D356-4500-B850-E93DD10F68E4}" srcOrd="29" destOrd="0" presId="urn:microsoft.com/office/officeart/2008/layout/CircleAccentTimeline"/>
    <dgm:cxn modelId="{BC6B95B1-CB55-47A9-AE9D-341FD5957F87}" type="presParOf" srcId="{14E216D1-D356-4500-B850-E93DD10F68E4}" destId="{8267D696-E8D0-4627-BDA3-75C70937CBF6}" srcOrd="0" destOrd="0" presId="urn:microsoft.com/office/officeart/2008/layout/CircleAccentTimeline"/>
    <dgm:cxn modelId="{EB1DD2E3-0880-4247-98DA-79A7CB775A21}" type="presParOf" srcId="{14E216D1-D356-4500-B850-E93DD10F68E4}" destId="{4907F650-B107-4F23-847C-370FD3EB3A63}" srcOrd="1" destOrd="0" presId="urn:microsoft.com/office/officeart/2008/layout/CircleAccentTimeline"/>
    <dgm:cxn modelId="{9BE5AE85-9CF7-422A-BB83-52BF2DF5F94A}" type="presParOf" srcId="{14E216D1-D356-4500-B850-E93DD10F68E4}" destId="{E14CD76F-8F3B-44E5-A819-2644E348B4E1}" srcOrd="2" destOrd="0" presId="urn:microsoft.com/office/officeart/2008/layout/CircleAccentTimeline"/>
    <dgm:cxn modelId="{4FDBE75A-1D59-41C9-8E31-5006FEF14727}" type="presParOf" srcId="{57EA009E-C4C6-4841-B289-F7FA58C7FBD3}" destId="{564E2F24-EF00-4DB0-9246-68B3FB650331}" srcOrd="30" destOrd="0" presId="urn:microsoft.com/office/officeart/2008/layout/CircleAccentTimeline"/>
    <dgm:cxn modelId="{59F5CC23-3A0B-47D3-95B0-990F2642E669}" type="presParOf" srcId="{57EA009E-C4C6-4841-B289-F7FA58C7FBD3}" destId="{3C7DB679-CD77-4BC0-AA7C-D0581B770219}" srcOrd="31" destOrd="0" presId="urn:microsoft.com/office/officeart/2008/layout/CircleAccentTimeline"/>
    <dgm:cxn modelId="{B8CE4B72-669E-43E8-8062-9402DA412BF9}" type="presParOf" srcId="{57EA009E-C4C6-4841-B289-F7FA58C7FBD3}" destId="{28FBB5A9-AFA0-45C3-B010-DCEEFEBB62A8}" srcOrd="32" destOrd="0" presId="urn:microsoft.com/office/officeart/2008/layout/CircleAccentTimeline"/>
    <dgm:cxn modelId="{BF60E417-2AFC-433E-8E5D-B682EDE1E3FF}" type="presParOf" srcId="{28FBB5A9-AFA0-45C3-B010-DCEEFEBB62A8}" destId="{2B3968A3-1E34-41C3-84A6-617B0B248D6E}" srcOrd="0" destOrd="0" presId="urn:microsoft.com/office/officeart/2008/layout/CircleAccentTimeline"/>
    <dgm:cxn modelId="{7F80CF56-C225-4079-BD95-597888A434DB}" type="presParOf" srcId="{28FBB5A9-AFA0-45C3-B010-DCEEFEBB62A8}" destId="{97E36EA8-70C4-4849-8B1E-BE90135327F2}" srcOrd="1" destOrd="0" presId="urn:microsoft.com/office/officeart/2008/layout/CircleAccentTimeline"/>
    <dgm:cxn modelId="{B11511EF-4763-4088-8721-73419D7CAF2D}" type="presParOf" srcId="{28FBB5A9-AFA0-45C3-B010-DCEEFEBB62A8}" destId="{51D36781-5458-4AB4-B4CB-98D1CA13D9A8}" srcOrd="2" destOrd="0" presId="urn:microsoft.com/office/officeart/2008/layout/CircleAccentTimeline"/>
    <dgm:cxn modelId="{556D5280-81C5-457D-B0AC-A715A2BA4C25}" type="presParOf" srcId="{57EA009E-C4C6-4841-B289-F7FA58C7FBD3}" destId="{E52FD364-3319-44A9-9789-182C55C79A82}" srcOrd="33" destOrd="0" presId="urn:microsoft.com/office/officeart/2008/layout/CircleAccentTimeline"/>
    <dgm:cxn modelId="{7E4F5C41-3CD3-4864-8F72-9FBE929E5DDE}" type="presParOf" srcId="{57EA009E-C4C6-4841-B289-F7FA58C7FBD3}" destId="{8CF2523F-964B-4612-9135-10BA30D7D5CC}" srcOrd="34" destOrd="0" presId="urn:microsoft.com/office/officeart/2008/layout/CircleAccentTimeline"/>
    <dgm:cxn modelId="{CB2E2BD0-3128-448F-A0AB-5F3F39653F3C}" type="presParOf" srcId="{57EA009E-C4C6-4841-B289-F7FA58C7FBD3}" destId="{8E866921-AABD-4B3B-BF97-10836EFE0897}" srcOrd="35" destOrd="0" presId="urn:microsoft.com/office/officeart/2008/layout/CircleAccentTimeline"/>
    <dgm:cxn modelId="{AA8AF5B9-A9F1-4B3E-AC0F-74E96CCBE633}" type="presParOf" srcId="{8E866921-AABD-4B3B-BF97-10836EFE0897}" destId="{263CD77B-2C6A-4B1E-AE11-36698C2B3101}" srcOrd="0" destOrd="0" presId="urn:microsoft.com/office/officeart/2008/layout/CircleAccentTimeline"/>
    <dgm:cxn modelId="{67A6F48B-BBAD-4D08-A4FB-60FA49478718}" type="presParOf" srcId="{8E866921-AABD-4B3B-BF97-10836EFE0897}" destId="{9D4FEF12-B86C-4467-915D-FF5D982F016F}" srcOrd="1" destOrd="0" presId="urn:microsoft.com/office/officeart/2008/layout/CircleAccentTimeline"/>
    <dgm:cxn modelId="{4A40E7E3-DCC4-44D6-AD16-65AE01729B52}" type="presParOf" srcId="{8E866921-AABD-4B3B-BF97-10836EFE0897}" destId="{3A3D0659-BC86-49CA-9385-4601F9EF6FA2}" srcOrd="2" destOrd="0" presId="urn:microsoft.com/office/officeart/2008/layout/CircleAccentTimeline"/>
    <dgm:cxn modelId="{C7D58A5F-83A2-4C13-80C6-795FB366CD98}" type="presParOf" srcId="{57EA009E-C4C6-4841-B289-F7FA58C7FBD3}" destId="{9E77C598-2F32-4626-8FCE-6A759F40E1D0}" srcOrd="36" destOrd="0" presId="urn:microsoft.com/office/officeart/2008/layout/CircleAccentTimeline"/>
    <dgm:cxn modelId="{08DA86DB-F785-44C1-AE11-6EB62595E646}" type="presParOf" srcId="{57EA009E-C4C6-4841-B289-F7FA58C7FBD3}" destId="{4A23D9A1-D47A-4D50-A013-710D25400BAB}" srcOrd="37" destOrd="0" presId="urn:microsoft.com/office/officeart/2008/layout/CircleAccentTimeline"/>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13BF76-6A88-4B48-A69C-EA4FE078CF7D}" type="doc">
      <dgm:prSet loTypeId="urn:microsoft.com/office/officeart/2005/8/layout/radial1" loCatId="cycle" qsTypeId="urn:microsoft.com/office/officeart/2005/8/quickstyle/simple2" qsCatId="simple" csTypeId="urn:microsoft.com/office/officeart/2005/8/colors/accent0_1" csCatId="mainScheme" phldr="1"/>
      <dgm:spPr/>
      <dgm:t>
        <a:bodyPr/>
        <a:lstStyle/>
        <a:p>
          <a:endParaRPr lang="es-ES"/>
        </a:p>
      </dgm:t>
    </dgm:pt>
    <dgm:pt modelId="{80133A9E-128F-4C91-9200-3A49992AF96E}">
      <dgm:prSet phldrT="[Texto]" custT="1"/>
      <dgm:spPr>
        <a:solidFill>
          <a:schemeClr val="accent2">
            <a:lumMod val="60000"/>
            <a:lumOff val="40000"/>
          </a:schemeClr>
        </a:solidFill>
      </dgm:spPr>
      <dgm:t>
        <a:bodyPr/>
        <a:lstStyle/>
        <a:p>
          <a:r>
            <a:rPr lang="es-ES" sz="1600" b="1" dirty="0" err="1"/>
            <a:t>Perspective</a:t>
          </a:r>
          <a:r>
            <a:rPr lang="es-ES" sz="1600" b="1" dirty="0"/>
            <a:t> </a:t>
          </a:r>
          <a:r>
            <a:rPr lang="es-ES" sz="1600" b="1" dirty="0" err="1"/>
            <a:t>Genre</a:t>
          </a:r>
          <a:endParaRPr lang="es-ES" sz="1600" b="1" dirty="0"/>
        </a:p>
      </dgm:t>
    </dgm:pt>
    <dgm:pt modelId="{198B8493-20B8-4635-8B53-514520FFC19F}" type="parTrans" cxnId="{39A5F99E-3B56-49E1-9D3E-13AB515EC935}">
      <dgm:prSet/>
      <dgm:spPr/>
      <dgm:t>
        <a:bodyPr/>
        <a:lstStyle/>
        <a:p>
          <a:endParaRPr lang="es-ES"/>
        </a:p>
      </dgm:t>
    </dgm:pt>
    <dgm:pt modelId="{57D33751-841F-4D82-BA97-6335FBED483F}" type="sibTrans" cxnId="{39A5F99E-3B56-49E1-9D3E-13AB515EC935}">
      <dgm:prSet/>
      <dgm:spPr/>
      <dgm:t>
        <a:bodyPr/>
        <a:lstStyle/>
        <a:p>
          <a:endParaRPr lang="es-ES"/>
        </a:p>
      </dgm:t>
    </dgm:pt>
    <dgm:pt modelId="{D6F4AF02-6A8B-49CE-BD0E-D5AF246701E9}">
      <dgm:prSet phldrT="[Texto]" custT="1"/>
      <dgm:spPr/>
      <dgm:t>
        <a:bodyPr/>
        <a:lstStyle/>
        <a:p>
          <a:r>
            <a:rPr lang="es-ES" sz="1600" b="1" dirty="0" err="1"/>
            <a:t>Représentativité</a:t>
          </a:r>
          <a:r>
            <a:rPr lang="es-ES" sz="1600" b="1" dirty="0"/>
            <a:t> des </a:t>
          </a:r>
          <a:r>
            <a:rPr lang="es-ES" sz="1600" b="1" dirty="0" err="1"/>
            <a:t>filles</a:t>
          </a:r>
          <a:r>
            <a:rPr lang="es-ES" sz="1600" b="1" dirty="0"/>
            <a:t> </a:t>
          </a:r>
          <a:r>
            <a:rPr lang="es-ES" sz="1600" b="1" dirty="0" err="1"/>
            <a:t>dans</a:t>
          </a:r>
          <a:r>
            <a:rPr lang="es-ES" sz="1600" b="1" dirty="0"/>
            <a:t> </a:t>
          </a:r>
          <a:r>
            <a:rPr lang="es-ES" sz="1600" b="1" dirty="0" err="1"/>
            <a:t>l’échantillonnage</a:t>
          </a:r>
          <a:endParaRPr lang="es-ES" sz="1600" b="1" dirty="0"/>
        </a:p>
      </dgm:t>
    </dgm:pt>
    <dgm:pt modelId="{A4214A32-0C2A-4A16-BAD5-294F361D0FAA}" type="parTrans" cxnId="{705249EB-7025-4778-9862-D93A2C392B31}">
      <dgm:prSet/>
      <dgm:spPr/>
      <dgm:t>
        <a:bodyPr/>
        <a:lstStyle/>
        <a:p>
          <a:endParaRPr lang="es-ES"/>
        </a:p>
      </dgm:t>
    </dgm:pt>
    <dgm:pt modelId="{BE9A5792-F89A-474E-95FA-A94D5C86E78E}" type="sibTrans" cxnId="{705249EB-7025-4778-9862-D93A2C392B31}">
      <dgm:prSet/>
      <dgm:spPr/>
      <dgm:t>
        <a:bodyPr/>
        <a:lstStyle/>
        <a:p>
          <a:endParaRPr lang="es-ES"/>
        </a:p>
      </dgm:t>
    </dgm:pt>
    <dgm:pt modelId="{44A83844-9F9C-448E-9B17-D2F402611308}">
      <dgm:prSet phldrT="[Texto]" custT="1"/>
      <dgm:spPr/>
      <dgm:t>
        <a:bodyPr/>
        <a:lstStyle/>
        <a:p>
          <a:r>
            <a:rPr lang="es-ES" sz="1600" b="1" dirty="0" err="1"/>
            <a:t>Spécificités</a:t>
          </a:r>
          <a:r>
            <a:rPr lang="es-ES" sz="1600" b="1" dirty="0"/>
            <a:t> </a:t>
          </a:r>
          <a:r>
            <a:rPr lang="es-ES" sz="1600" b="1" dirty="0" err="1"/>
            <a:t>liées</a:t>
          </a:r>
          <a:r>
            <a:rPr lang="es-ES" sz="1600" b="1" dirty="0"/>
            <a:t> </a:t>
          </a:r>
          <a:r>
            <a:rPr lang="es-ES" sz="1600" b="1" dirty="0" err="1"/>
            <a:t>au</a:t>
          </a:r>
          <a:r>
            <a:rPr lang="es-ES" sz="1600" b="1" dirty="0"/>
            <a:t> </a:t>
          </a:r>
          <a:r>
            <a:rPr lang="es-ES" sz="1600" b="1" dirty="0" err="1"/>
            <a:t>genre</a:t>
          </a:r>
          <a:r>
            <a:rPr lang="es-ES" sz="1600" b="1" dirty="0"/>
            <a:t> </a:t>
          </a:r>
          <a:r>
            <a:rPr lang="es-ES" sz="1600" b="1" dirty="0" err="1"/>
            <a:t>dans</a:t>
          </a:r>
          <a:r>
            <a:rPr lang="es-ES" sz="1600" b="1" dirty="0"/>
            <a:t> la </a:t>
          </a:r>
          <a:r>
            <a:rPr lang="es-ES" sz="1600" b="1" dirty="0" err="1"/>
            <a:t>migration</a:t>
          </a:r>
          <a:endParaRPr lang="es-ES" sz="1600" b="1" dirty="0"/>
        </a:p>
      </dgm:t>
    </dgm:pt>
    <dgm:pt modelId="{EB68148F-2820-4B42-A16C-64E19A4210C5}" type="parTrans" cxnId="{862A4D8E-905B-464A-A4C2-CBF1622E7F8F}">
      <dgm:prSet/>
      <dgm:spPr/>
      <dgm:t>
        <a:bodyPr/>
        <a:lstStyle/>
        <a:p>
          <a:endParaRPr lang="es-ES"/>
        </a:p>
      </dgm:t>
    </dgm:pt>
    <dgm:pt modelId="{C740116E-431D-4FD5-A519-B9E9FC79846C}" type="sibTrans" cxnId="{862A4D8E-905B-464A-A4C2-CBF1622E7F8F}">
      <dgm:prSet/>
      <dgm:spPr/>
      <dgm:t>
        <a:bodyPr/>
        <a:lstStyle/>
        <a:p>
          <a:endParaRPr lang="es-ES"/>
        </a:p>
      </dgm:t>
    </dgm:pt>
    <dgm:pt modelId="{F914B015-2570-410C-B48F-814DB02E9766}">
      <dgm:prSet phldrT="[Texto]" custT="1"/>
      <dgm:spPr/>
      <dgm:t>
        <a:bodyPr/>
        <a:lstStyle/>
        <a:p>
          <a:r>
            <a:rPr lang="es-ES" sz="1600" b="1" dirty="0" err="1"/>
            <a:t>Adaptation</a:t>
          </a:r>
          <a:r>
            <a:rPr lang="es-ES" sz="1600" b="1" dirty="0"/>
            <a:t> des </a:t>
          </a:r>
          <a:r>
            <a:rPr lang="es-ES" sz="1600" b="1" dirty="0" err="1"/>
            <a:t>outils</a:t>
          </a:r>
          <a:r>
            <a:rPr lang="es-ES" sz="1600" b="1" dirty="0"/>
            <a:t> de </a:t>
          </a:r>
          <a:r>
            <a:rPr lang="es-ES" sz="1600" b="1" dirty="0" err="1"/>
            <a:t>collecte</a:t>
          </a:r>
          <a:endParaRPr lang="es-ES" sz="1600" b="1" dirty="0"/>
        </a:p>
      </dgm:t>
    </dgm:pt>
    <dgm:pt modelId="{DFB45B7D-BADB-431B-8EB4-DAF3DA844404}" type="parTrans" cxnId="{03B95335-83D1-49B1-BB29-1D87F1F6632A}">
      <dgm:prSet/>
      <dgm:spPr/>
      <dgm:t>
        <a:bodyPr/>
        <a:lstStyle/>
        <a:p>
          <a:endParaRPr lang="es-ES"/>
        </a:p>
      </dgm:t>
    </dgm:pt>
    <dgm:pt modelId="{81BB2CC1-B38D-4B43-B3D6-F6B63B311F15}" type="sibTrans" cxnId="{03B95335-83D1-49B1-BB29-1D87F1F6632A}">
      <dgm:prSet/>
      <dgm:spPr/>
      <dgm:t>
        <a:bodyPr/>
        <a:lstStyle/>
        <a:p>
          <a:endParaRPr lang="es-ES"/>
        </a:p>
      </dgm:t>
    </dgm:pt>
    <dgm:pt modelId="{78CBB542-36F5-4DB3-A672-865019512670}">
      <dgm:prSet phldrT="[Texto]" custT="1"/>
      <dgm:spPr/>
      <dgm:t>
        <a:bodyPr/>
        <a:lstStyle/>
        <a:p>
          <a:pPr algn="ctr"/>
          <a:r>
            <a:rPr lang="es-ES" sz="1600" b="1" dirty="0"/>
            <a:t>Analyse des </a:t>
          </a:r>
          <a:r>
            <a:rPr lang="es-ES" sz="1600" b="1" dirty="0" err="1"/>
            <a:t>rôles</a:t>
          </a:r>
          <a:r>
            <a:rPr lang="es-ES" sz="1600" b="1" dirty="0"/>
            <a:t> de </a:t>
          </a:r>
          <a:r>
            <a:rPr lang="es-ES" sz="1600" b="1" dirty="0" err="1"/>
            <a:t>genre</a:t>
          </a:r>
          <a:r>
            <a:rPr lang="es-ES" sz="1600" b="1" dirty="0"/>
            <a:t> </a:t>
          </a:r>
          <a:r>
            <a:rPr lang="es-ES" sz="1600" b="1" dirty="0" err="1"/>
            <a:t>dans</a:t>
          </a:r>
          <a:r>
            <a:rPr lang="es-ES" sz="1600" b="1" dirty="0"/>
            <a:t> la migration</a:t>
          </a:r>
        </a:p>
      </dgm:t>
    </dgm:pt>
    <dgm:pt modelId="{673C7661-5C15-4815-BF22-E4B61C501B1C}" type="parTrans" cxnId="{8EA38B66-2026-44AD-AD05-F706C0643AF0}">
      <dgm:prSet/>
      <dgm:spPr/>
      <dgm:t>
        <a:bodyPr/>
        <a:lstStyle/>
        <a:p>
          <a:endParaRPr lang="es-ES"/>
        </a:p>
      </dgm:t>
    </dgm:pt>
    <dgm:pt modelId="{AE45B5A2-747D-4580-8DF3-9130438D05A0}" type="sibTrans" cxnId="{8EA38B66-2026-44AD-AD05-F706C0643AF0}">
      <dgm:prSet/>
      <dgm:spPr/>
      <dgm:t>
        <a:bodyPr/>
        <a:lstStyle/>
        <a:p>
          <a:endParaRPr lang="es-ES"/>
        </a:p>
      </dgm:t>
    </dgm:pt>
    <dgm:pt modelId="{CD170FB4-3ABB-4EC2-975F-4C50B657BF60}" type="pres">
      <dgm:prSet presAssocID="{5913BF76-6A88-4B48-A69C-EA4FE078CF7D}" presName="cycle" presStyleCnt="0">
        <dgm:presLayoutVars>
          <dgm:chMax val="1"/>
          <dgm:dir/>
          <dgm:animLvl val="ctr"/>
          <dgm:resizeHandles val="exact"/>
        </dgm:presLayoutVars>
      </dgm:prSet>
      <dgm:spPr/>
      <dgm:t>
        <a:bodyPr/>
        <a:lstStyle/>
        <a:p>
          <a:endParaRPr lang="fr-FR"/>
        </a:p>
      </dgm:t>
    </dgm:pt>
    <dgm:pt modelId="{30679F76-84E7-4239-90F3-68C18504BBB8}" type="pres">
      <dgm:prSet presAssocID="{80133A9E-128F-4C91-9200-3A49992AF96E}" presName="centerShape" presStyleLbl="node0" presStyleIdx="0" presStyleCnt="1" custScaleX="138026" custScaleY="98501" custLinFactNeighborY="264"/>
      <dgm:spPr/>
      <dgm:t>
        <a:bodyPr/>
        <a:lstStyle/>
        <a:p>
          <a:endParaRPr lang="fr-FR"/>
        </a:p>
      </dgm:t>
    </dgm:pt>
    <dgm:pt modelId="{E491824E-93B6-4914-9548-6D6B874A7922}" type="pres">
      <dgm:prSet presAssocID="{A4214A32-0C2A-4A16-BAD5-294F361D0FAA}" presName="Name9" presStyleLbl="parChTrans1D2" presStyleIdx="0" presStyleCnt="4"/>
      <dgm:spPr/>
      <dgm:t>
        <a:bodyPr/>
        <a:lstStyle/>
        <a:p>
          <a:endParaRPr lang="fr-FR"/>
        </a:p>
      </dgm:t>
    </dgm:pt>
    <dgm:pt modelId="{3B9E86EA-4990-4D74-9023-586F79A22DA9}" type="pres">
      <dgm:prSet presAssocID="{A4214A32-0C2A-4A16-BAD5-294F361D0FAA}" presName="connTx" presStyleLbl="parChTrans1D2" presStyleIdx="0" presStyleCnt="4"/>
      <dgm:spPr/>
      <dgm:t>
        <a:bodyPr/>
        <a:lstStyle/>
        <a:p>
          <a:endParaRPr lang="fr-FR"/>
        </a:p>
      </dgm:t>
    </dgm:pt>
    <dgm:pt modelId="{68B43F11-77CF-4118-942B-CDAA389E0728}" type="pres">
      <dgm:prSet presAssocID="{D6F4AF02-6A8B-49CE-BD0E-D5AF246701E9}" presName="node" presStyleLbl="node1" presStyleIdx="0" presStyleCnt="4" custScaleX="197722" custScaleY="106331">
        <dgm:presLayoutVars>
          <dgm:bulletEnabled val="1"/>
        </dgm:presLayoutVars>
      </dgm:prSet>
      <dgm:spPr/>
      <dgm:t>
        <a:bodyPr/>
        <a:lstStyle/>
        <a:p>
          <a:endParaRPr lang="fr-FR"/>
        </a:p>
      </dgm:t>
    </dgm:pt>
    <dgm:pt modelId="{5CA0F962-1121-46E1-87ED-2AFCD794F83C}" type="pres">
      <dgm:prSet presAssocID="{EB68148F-2820-4B42-A16C-64E19A4210C5}" presName="Name9" presStyleLbl="parChTrans1D2" presStyleIdx="1" presStyleCnt="4"/>
      <dgm:spPr/>
      <dgm:t>
        <a:bodyPr/>
        <a:lstStyle/>
        <a:p>
          <a:endParaRPr lang="fr-FR"/>
        </a:p>
      </dgm:t>
    </dgm:pt>
    <dgm:pt modelId="{ABB41214-3E8A-4A26-8B62-F085FC852338}" type="pres">
      <dgm:prSet presAssocID="{EB68148F-2820-4B42-A16C-64E19A4210C5}" presName="connTx" presStyleLbl="parChTrans1D2" presStyleIdx="1" presStyleCnt="4"/>
      <dgm:spPr/>
      <dgm:t>
        <a:bodyPr/>
        <a:lstStyle/>
        <a:p>
          <a:endParaRPr lang="fr-FR"/>
        </a:p>
      </dgm:t>
    </dgm:pt>
    <dgm:pt modelId="{4C49F5BF-BE85-4FA1-99E1-AD819A6012EE}" type="pres">
      <dgm:prSet presAssocID="{44A83844-9F9C-448E-9B17-D2F402611308}" presName="node" presStyleLbl="node1" presStyleIdx="1" presStyleCnt="4" custScaleX="196590" custScaleY="130420" custRadScaleRad="175172" custRadScaleInc="-1103">
        <dgm:presLayoutVars>
          <dgm:bulletEnabled val="1"/>
        </dgm:presLayoutVars>
      </dgm:prSet>
      <dgm:spPr/>
      <dgm:t>
        <a:bodyPr/>
        <a:lstStyle/>
        <a:p>
          <a:endParaRPr lang="fr-FR"/>
        </a:p>
      </dgm:t>
    </dgm:pt>
    <dgm:pt modelId="{AF51B8EB-9802-4052-A391-9AEAFE310678}" type="pres">
      <dgm:prSet presAssocID="{DFB45B7D-BADB-431B-8EB4-DAF3DA844404}" presName="Name9" presStyleLbl="parChTrans1D2" presStyleIdx="2" presStyleCnt="4"/>
      <dgm:spPr/>
      <dgm:t>
        <a:bodyPr/>
        <a:lstStyle/>
        <a:p>
          <a:endParaRPr lang="fr-FR"/>
        </a:p>
      </dgm:t>
    </dgm:pt>
    <dgm:pt modelId="{25A15746-45EA-4C88-AB5D-44692F136DD9}" type="pres">
      <dgm:prSet presAssocID="{DFB45B7D-BADB-431B-8EB4-DAF3DA844404}" presName="connTx" presStyleLbl="parChTrans1D2" presStyleIdx="2" presStyleCnt="4"/>
      <dgm:spPr/>
      <dgm:t>
        <a:bodyPr/>
        <a:lstStyle/>
        <a:p>
          <a:endParaRPr lang="fr-FR"/>
        </a:p>
      </dgm:t>
    </dgm:pt>
    <dgm:pt modelId="{9077EA2D-1AB4-4368-8C5B-5235D48C3B09}" type="pres">
      <dgm:prSet presAssocID="{F914B015-2570-410C-B48F-814DB02E9766}" presName="node" presStyleLbl="node1" presStyleIdx="2" presStyleCnt="4" custScaleX="186903" custScaleY="113464">
        <dgm:presLayoutVars>
          <dgm:bulletEnabled val="1"/>
        </dgm:presLayoutVars>
      </dgm:prSet>
      <dgm:spPr/>
      <dgm:t>
        <a:bodyPr/>
        <a:lstStyle/>
        <a:p>
          <a:endParaRPr lang="fr-FR"/>
        </a:p>
      </dgm:t>
    </dgm:pt>
    <dgm:pt modelId="{F2CCC07E-5C1F-41AD-AF88-BE0DAA6A3C7F}" type="pres">
      <dgm:prSet presAssocID="{673C7661-5C15-4815-BF22-E4B61C501B1C}" presName="Name9" presStyleLbl="parChTrans1D2" presStyleIdx="3" presStyleCnt="4"/>
      <dgm:spPr/>
      <dgm:t>
        <a:bodyPr/>
        <a:lstStyle/>
        <a:p>
          <a:endParaRPr lang="fr-FR"/>
        </a:p>
      </dgm:t>
    </dgm:pt>
    <dgm:pt modelId="{D305DB55-4C37-4682-8AE2-4958EB0CB705}" type="pres">
      <dgm:prSet presAssocID="{673C7661-5C15-4815-BF22-E4B61C501B1C}" presName="connTx" presStyleLbl="parChTrans1D2" presStyleIdx="3" presStyleCnt="4"/>
      <dgm:spPr/>
      <dgm:t>
        <a:bodyPr/>
        <a:lstStyle/>
        <a:p>
          <a:endParaRPr lang="fr-FR"/>
        </a:p>
      </dgm:t>
    </dgm:pt>
    <dgm:pt modelId="{7B46AF41-0CEF-43AC-A9D7-BDF17C9B6DC4}" type="pres">
      <dgm:prSet presAssocID="{78CBB542-36F5-4DB3-A672-865019512670}" presName="node" presStyleLbl="node1" presStyleIdx="3" presStyleCnt="4" custScaleX="186256" custScaleY="132727" custRadScaleRad="172454" custRadScaleInc="-1716">
        <dgm:presLayoutVars>
          <dgm:bulletEnabled val="1"/>
        </dgm:presLayoutVars>
      </dgm:prSet>
      <dgm:spPr/>
      <dgm:t>
        <a:bodyPr/>
        <a:lstStyle/>
        <a:p>
          <a:endParaRPr lang="fr-FR"/>
        </a:p>
      </dgm:t>
    </dgm:pt>
  </dgm:ptLst>
  <dgm:cxnLst>
    <dgm:cxn modelId="{03B95335-83D1-49B1-BB29-1D87F1F6632A}" srcId="{80133A9E-128F-4C91-9200-3A49992AF96E}" destId="{F914B015-2570-410C-B48F-814DB02E9766}" srcOrd="2" destOrd="0" parTransId="{DFB45B7D-BADB-431B-8EB4-DAF3DA844404}" sibTransId="{81BB2CC1-B38D-4B43-B3D6-F6B63B311F15}"/>
    <dgm:cxn modelId="{5C38ED8A-4EA7-468D-864E-487B08110605}" type="presOf" srcId="{80133A9E-128F-4C91-9200-3A49992AF96E}" destId="{30679F76-84E7-4239-90F3-68C18504BBB8}" srcOrd="0" destOrd="0" presId="urn:microsoft.com/office/officeart/2005/8/layout/radial1"/>
    <dgm:cxn modelId="{31F477E5-9D21-4D8C-B8EE-38ABB299E848}" type="presOf" srcId="{5913BF76-6A88-4B48-A69C-EA4FE078CF7D}" destId="{CD170FB4-3ABB-4EC2-975F-4C50B657BF60}" srcOrd="0" destOrd="0" presId="urn:microsoft.com/office/officeart/2005/8/layout/radial1"/>
    <dgm:cxn modelId="{5223678C-4E2B-48F2-AF65-5A342676C932}" type="presOf" srcId="{EB68148F-2820-4B42-A16C-64E19A4210C5}" destId="{5CA0F962-1121-46E1-87ED-2AFCD794F83C}" srcOrd="0" destOrd="0" presId="urn:microsoft.com/office/officeart/2005/8/layout/radial1"/>
    <dgm:cxn modelId="{0DF956A1-EBBD-41F2-8886-B84055E8CCBB}" type="presOf" srcId="{44A83844-9F9C-448E-9B17-D2F402611308}" destId="{4C49F5BF-BE85-4FA1-99E1-AD819A6012EE}" srcOrd="0" destOrd="0" presId="urn:microsoft.com/office/officeart/2005/8/layout/radial1"/>
    <dgm:cxn modelId="{39C72030-DAF1-4A87-B3DF-7A380C95D7B8}" type="presOf" srcId="{EB68148F-2820-4B42-A16C-64E19A4210C5}" destId="{ABB41214-3E8A-4A26-8B62-F085FC852338}" srcOrd="1" destOrd="0" presId="urn:microsoft.com/office/officeart/2005/8/layout/radial1"/>
    <dgm:cxn modelId="{4641747D-8BC3-4D97-9E08-FDF2F4979AD6}" type="presOf" srcId="{A4214A32-0C2A-4A16-BAD5-294F361D0FAA}" destId="{E491824E-93B6-4914-9548-6D6B874A7922}" srcOrd="0" destOrd="0" presId="urn:microsoft.com/office/officeart/2005/8/layout/radial1"/>
    <dgm:cxn modelId="{C175816E-A55E-496E-BE4E-8CE396447BDE}" type="presOf" srcId="{F914B015-2570-410C-B48F-814DB02E9766}" destId="{9077EA2D-1AB4-4368-8C5B-5235D48C3B09}" srcOrd="0" destOrd="0" presId="urn:microsoft.com/office/officeart/2005/8/layout/radial1"/>
    <dgm:cxn modelId="{C359D6F0-6323-4101-A5F7-0D8D54263AE8}" type="presOf" srcId="{D6F4AF02-6A8B-49CE-BD0E-D5AF246701E9}" destId="{68B43F11-77CF-4118-942B-CDAA389E0728}" srcOrd="0" destOrd="0" presId="urn:microsoft.com/office/officeart/2005/8/layout/radial1"/>
    <dgm:cxn modelId="{8EA38B66-2026-44AD-AD05-F706C0643AF0}" srcId="{80133A9E-128F-4C91-9200-3A49992AF96E}" destId="{78CBB542-36F5-4DB3-A672-865019512670}" srcOrd="3" destOrd="0" parTransId="{673C7661-5C15-4815-BF22-E4B61C501B1C}" sibTransId="{AE45B5A2-747D-4580-8DF3-9130438D05A0}"/>
    <dgm:cxn modelId="{862A4D8E-905B-464A-A4C2-CBF1622E7F8F}" srcId="{80133A9E-128F-4C91-9200-3A49992AF96E}" destId="{44A83844-9F9C-448E-9B17-D2F402611308}" srcOrd="1" destOrd="0" parTransId="{EB68148F-2820-4B42-A16C-64E19A4210C5}" sibTransId="{C740116E-431D-4FD5-A519-B9E9FC79846C}"/>
    <dgm:cxn modelId="{FA0EBFCE-3CE3-47C5-BA68-1C99F5AA63FD}" type="presOf" srcId="{78CBB542-36F5-4DB3-A672-865019512670}" destId="{7B46AF41-0CEF-43AC-A9D7-BDF17C9B6DC4}" srcOrd="0" destOrd="0" presId="urn:microsoft.com/office/officeart/2005/8/layout/radial1"/>
    <dgm:cxn modelId="{5E394962-F605-42CD-B5B7-80D9EDE694A4}" type="presOf" srcId="{A4214A32-0C2A-4A16-BAD5-294F361D0FAA}" destId="{3B9E86EA-4990-4D74-9023-586F79A22DA9}" srcOrd="1" destOrd="0" presId="urn:microsoft.com/office/officeart/2005/8/layout/radial1"/>
    <dgm:cxn modelId="{AC544839-3014-4007-BFD0-B59842599D98}" type="presOf" srcId="{673C7661-5C15-4815-BF22-E4B61C501B1C}" destId="{F2CCC07E-5C1F-41AD-AF88-BE0DAA6A3C7F}" srcOrd="0" destOrd="0" presId="urn:microsoft.com/office/officeart/2005/8/layout/radial1"/>
    <dgm:cxn modelId="{39A5F99E-3B56-49E1-9D3E-13AB515EC935}" srcId="{5913BF76-6A88-4B48-A69C-EA4FE078CF7D}" destId="{80133A9E-128F-4C91-9200-3A49992AF96E}" srcOrd="0" destOrd="0" parTransId="{198B8493-20B8-4635-8B53-514520FFC19F}" sibTransId="{57D33751-841F-4D82-BA97-6335FBED483F}"/>
    <dgm:cxn modelId="{FBE492B2-075E-4BA8-9DFA-0D5F90D1C582}" type="presOf" srcId="{DFB45B7D-BADB-431B-8EB4-DAF3DA844404}" destId="{AF51B8EB-9802-4052-A391-9AEAFE310678}" srcOrd="0" destOrd="0" presId="urn:microsoft.com/office/officeart/2005/8/layout/radial1"/>
    <dgm:cxn modelId="{705249EB-7025-4778-9862-D93A2C392B31}" srcId="{80133A9E-128F-4C91-9200-3A49992AF96E}" destId="{D6F4AF02-6A8B-49CE-BD0E-D5AF246701E9}" srcOrd="0" destOrd="0" parTransId="{A4214A32-0C2A-4A16-BAD5-294F361D0FAA}" sibTransId="{BE9A5792-F89A-474E-95FA-A94D5C86E78E}"/>
    <dgm:cxn modelId="{E383E213-2A4E-4A9D-8CD8-38F1EF7AC913}" type="presOf" srcId="{DFB45B7D-BADB-431B-8EB4-DAF3DA844404}" destId="{25A15746-45EA-4C88-AB5D-44692F136DD9}" srcOrd="1" destOrd="0" presId="urn:microsoft.com/office/officeart/2005/8/layout/radial1"/>
    <dgm:cxn modelId="{A0B5603A-ABC2-4EC1-A6B8-A0D6C71DBD0A}" type="presOf" srcId="{673C7661-5C15-4815-BF22-E4B61C501B1C}" destId="{D305DB55-4C37-4682-8AE2-4958EB0CB705}" srcOrd="1" destOrd="0" presId="urn:microsoft.com/office/officeart/2005/8/layout/radial1"/>
    <dgm:cxn modelId="{2ED61006-B7A2-439C-A406-8439496B4382}" type="presParOf" srcId="{CD170FB4-3ABB-4EC2-975F-4C50B657BF60}" destId="{30679F76-84E7-4239-90F3-68C18504BBB8}" srcOrd="0" destOrd="0" presId="urn:microsoft.com/office/officeart/2005/8/layout/radial1"/>
    <dgm:cxn modelId="{188CAABF-53E3-46FE-89BE-384EDBAECE06}" type="presParOf" srcId="{CD170FB4-3ABB-4EC2-975F-4C50B657BF60}" destId="{E491824E-93B6-4914-9548-6D6B874A7922}" srcOrd="1" destOrd="0" presId="urn:microsoft.com/office/officeart/2005/8/layout/radial1"/>
    <dgm:cxn modelId="{2B6C253B-10D8-417D-AD5B-9BB8903F22F6}" type="presParOf" srcId="{E491824E-93B6-4914-9548-6D6B874A7922}" destId="{3B9E86EA-4990-4D74-9023-586F79A22DA9}" srcOrd="0" destOrd="0" presId="urn:microsoft.com/office/officeart/2005/8/layout/radial1"/>
    <dgm:cxn modelId="{CB271BCA-9B2D-4494-ADCC-F04C683B49A4}" type="presParOf" srcId="{CD170FB4-3ABB-4EC2-975F-4C50B657BF60}" destId="{68B43F11-77CF-4118-942B-CDAA389E0728}" srcOrd="2" destOrd="0" presId="urn:microsoft.com/office/officeart/2005/8/layout/radial1"/>
    <dgm:cxn modelId="{6984D2D7-E1AE-4D31-A917-D9CD799465AA}" type="presParOf" srcId="{CD170FB4-3ABB-4EC2-975F-4C50B657BF60}" destId="{5CA0F962-1121-46E1-87ED-2AFCD794F83C}" srcOrd="3" destOrd="0" presId="urn:microsoft.com/office/officeart/2005/8/layout/radial1"/>
    <dgm:cxn modelId="{D697BF2A-109D-4B7E-AD7D-07D29281A0A3}" type="presParOf" srcId="{5CA0F962-1121-46E1-87ED-2AFCD794F83C}" destId="{ABB41214-3E8A-4A26-8B62-F085FC852338}" srcOrd="0" destOrd="0" presId="urn:microsoft.com/office/officeart/2005/8/layout/radial1"/>
    <dgm:cxn modelId="{3CA3E840-34AC-446E-8E43-996AD89A077C}" type="presParOf" srcId="{CD170FB4-3ABB-4EC2-975F-4C50B657BF60}" destId="{4C49F5BF-BE85-4FA1-99E1-AD819A6012EE}" srcOrd="4" destOrd="0" presId="urn:microsoft.com/office/officeart/2005/8/layout/radial1"/>
    <dgm:cxn modelId="{2258C085-3A8B-472A-9521-7C91D6EB2B62}" type="presParOf" srcId="{CD170FB4-3ABB-4EC2-975F-4C50B657BF60}" destId="{AF51B8EB-9802-4052-A391-9AEAFE310678}" srcOrd="5" destOrd="0" presId="urn:microsoft.com/office/officeart/2005/8/layout/radial1"/>
    <dgm:cxn modelId="{83C3829E-64E6-43E4-8ECC-BE682C787DCF}" type="presParOf" srcId="{AF51B8EB-9802-4052-A391-9AEAFE310678}" destId="{25A15746-45EA-4C88-AB5D-44692F136DD9}" srcOrd="0" destOrd="0" presId="urn:microsoft.com/office/officeart/2005/8/layout/radial1"/>
    <dgm:cxn modelId="{D4012623-CCAA-4131-B91A-EF8392006DB7}" type="presParOf" srcId="{CD170FB4-3ABB-4EC2-975F-4C50B657BF60}" destId="{9077EA2D-1AB4-4368-8C5B-5235D48C3B09}" srcOrd="6" destOrd="0" presId="urn:microsoft.com/office/officeart/2005/8/layout/radial1"/>
    <dgm:cxn modelId="{B4FEB276-A332-4E3F-864C-22EEF7DFC85B}" type="presParOf" srcId="{CD170FB4-3ABB-4EC2-975F-4C50B657BF60}" destId="{F2CCC07E-5C1F-41AD-AF88-BE0DAA6A3C7F}" srcOrd="7" destOrd="0" presId="urn:microsoft.com/office/officeart/2005/8/layout/radial1"/>
    <dgm:cxn modelId="{4DCADDBA-DB60-4BA6-B44C-EBEB05AF5F79}" type="presParOf" srcId="{F2CCC07E-5C1F-41AD-AF88-BE0DAA6A3C7F}" destId="{D305DB55-4C37-4682-8AE2-4958EB0CB705}" srcOrd="0" destOrd="0" presId="urn:microsoft.com/office/officeart/2005/8/layout/radial1"/>
    <dgm:cxn modelId="{57A5B7E1-F83F-43E4-80F2-CDCBCFF45ADD}" type="presParOf" srcId="{CD170FB4-3ABB-4EC2-975F-4C50B657BF60}" destId="{7B46AF41-0CEF-43AC-A9D7-BDF17C9B6DC4}"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6576CF-59A3-42C5-AAE3-11481CE850C9}"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s-ES"/>
        </a:p>
      </dgm:t>
    </dgm:pt>
    <dgm:pt modelId="{9F1A2E7E-9B94-4251-A387-0B021747580F}">
      <dgm:prSet phldrT="[Texto]" custT="1"/>
      <dgm:spPr>
        <a:solidFill>
          <a:srgbClr val="CC0000"/>
        </a:solidFill>
      </dgm:spPr>
      <dgm:t>
        <a:bodyPr/>
        <a:lstStyle/>
        <a:p>
          <a:r>
            <a:rPr lang="es-ES" sz="1800" b="1" dirty="0">
              <a:solidFill>
                <a:schemeClr val="bg1"/>
              </a:solidFill>
            </a:rPr>
            <a:t>CEDAO</a:t>
          </a:r>
        </a:p>
      </dgm:t>
    </dgm:pt>
    <dgm:pt modelId="{0782A427-7999-4B55-BEE3-E8C15C0AAA0A}" type="parTrans" cxnId="{58F050E2-4741-4438-9000-262F9E128FA2}">
      <dgm:prSet/>
      <dgm:spPr/>
      <dgm:t>
        <a:bodyPr/>
        <a:lstStyle/>
        <a:p>
          <a:endParaRPr lang="es-ES"/>
        </a:p>
      </dgm:t>
    </dgm:pt>
    <dgm:pt modelId="{EC8219B8-FD3A-4801-9532-41AD24DB694F}" type="sibTrans" cxnId="{58F050E2-4741-4438-9000-262F9E128FA2}">
      <dgm:prSet/>
      <dgm:spPr/>
      <dgm:t>
        <a:bodyPr/>
        <a:lstStyle/>
        <a:p>
          <a:endParaRPr lang="es-ES"/>
        </a:p>
      </dgm:t>
    </dgm:pt>
    <dgm:pt modelId="{1F30C283-681F-400D-8086-00FABB47D777}">
      <dgm:prSet phldrT="[Texto]"/>
      <dgm:spPr/>
      <dgm:t>
        <a:bodyPr/>
        <a:lstStyle/>
        <a:p>
          <a:r>
            <a:rPr lang="fr-FR" b="1" dirty="0">
              <a:effectLst/>
              <a:ea typeface="Times New Roman" panose="02020603050405020304" pitchFamily="18" charset="0"/>
            </a:rPr>
            <a:t>Protocole de 1979 </a:t>
          </a:r>
          <a:r>
            <a:rPr lang="fr-FR" b="1" dirty="0">
              <a:effectLst/>
            </a:rPr>
            <a:t>sur la libre circulation des personnes, le droit de résidence et </a:t>
          </a:r>
          <a:r>
            <a:rPr lang="es-ES" b="1" dirty="0" err="1">
              <a:effectLst/>
            </a:rPr>
            <a:t>d’établissement</a:t>
          </a:r>
          <a:endParaRPr lang="es-ES" dirty="0"/>
        </a:p>
      </dgm:t>
    </dgm:pt>
    <dgm:pt modelId="{797E01C1-B861-4DBD-B582-6F84346074B8}" type="parTrans" cxnId="{D4C208C0-5813-4E7F-A7E6-EF453AF0F704}">
      <dgm:prSet/>
      <dgm:spPr/>
      <dgm:t>
        <a:bodyPr/>
        <a:lstStyle/>
        <a:p>
          <a:endParaRPr lang="es-ES"/>
        </a:p>
      </dgm:t>
    </dgm:pt>
    <dgm:pt modelId="{02E45B72-E737-481B-BC5F-537A2CEF632F}" type="sibTrans" cxnId="{D4C208C0-5813-4E7F-A7E6-EF453AF0F704}">
      <dgm:prSet/>
      <dgm:spPr/>
      <dgm:t>
        <a:bodyPr/>
        <a:lstStyle/>
        <a:p>
          <a:endParaRPr lang="es-ES"/>
        </a:p>
      </dgm:t>
    </dgm:pt>
    <dgm:pt modelId="{FF7F0EA7-7EA6-4D9A-B031-117B52E162A7}">
      <dgm:prSet phldrT="[Texto]" phldr="1"/>
      <dgm:spPr/>
      <dgm:t>
        <a:bodyPr/>
        <a:lstStyle/>
        <a:p>
          <a:endParaRPr lang="es-ES"/>
        </a:p>
      </dgm:t>
    </dgm:pt>
    <dgm:pt modelId="{FAB9673F-6FDF-4714-A533-758ACEC76EB1}" type="parTrans" cxnId="{EBBB4991-18CC-4743-9D5F-27F42EE80D7C}">
      <dgm:prSet/>
      <dgm:spPr/>
      <dgm:t>
        <a:bodyPr/>
        <a:lstStyle/>
        <a:p>
          <a:endParaRPr lang="es-ES"/>
        </a:p>
      </dgm:t>
    </dgm:pt>
    <dgm:pt modelId="{57BBE321-9E3B-480B-B9E5-31FA38837279}" type="sibTrans" cxnId="{EBBB4991-18CC-4743-9D5F-27F42EE80D7C}">
      <dgm:prSet/>
      <dgm:spPr/>
      <dgm:t>
        <a:bodyPr/>
        <a:lstStyle/>
        <a:p>
          <a:endParaRPr lang="es-ES"/>
        </a:p>
      </dgm:t>
    </dgm:pt>
    <dgm:pt modelId="{1A725AE8-7A6F-45B0-8823-6C0363DDB9F2}">
      <dgm:prSet phldrT="[Texto]" custT="1"/>
      <dgm:spPr/>
      <dgm:t>
        <a:bodyPr/>
        <a:lstStyle/>
        <a:p>
          <a:r>
            <a:rPr lang="fr-FR" sz="1800" b="1" dirty="0"/>
            <a:t>Approche commune sur la Migration (2008)</a:t>
          </a:r>
          <a:endParaRPr lang="es-ES" sz="1800" dirty="0"/>
        </a:p>
      </dgm:t>
    </dgm:pt>
    <dgm:pt modelId="{26B5BEA5-347A-4AEA-894E-0025A14D5E5F}" type="parTrans" cxnId="{DCA841F3-E9F9-46CF-B93C-CA74E7E7C6E8}">
      <dgm:prSet/>
      <dgm:spPr/>
      <dgm:t>
        <a:bodyPr/>
        <a:lstStyle/>
        <a:p>
          <a:endParaRPr lang="es-ES"/>
        </a:p>
      </dgm:t>
    </dgm:pt>
    <dgm:pt modelId="{B800C472-410E-4C25-BA04-AAD005AE65FE}" type="sibTrans" cxnId="{DCA841F3-E9F9-46CF-B93C-CA74E7E7C6E8}">
      <dgm:prSet/>
      <dgm:spPr/>
      <dgm:t>
        <a:bodyPr/>
        <a:lstStyle/>
        <a:p>
          <a:endParaRPr lang="es-ES"/>
        </a:p>
      </dgm:t>
    </dgm:pt>
    <dgm:pt modelId="{069FB8EA-51B0-44F3-9F57-50A79CD48F2D}">
      <dgm:prSet phldrT="[Texto]" custT="1"/>
      <dgm:spPr/>
      <dgm:t>
        <a:bodyPr/>
        <a:lstStyle/>
        <a:p>
          <a:r>
            <a:rPr lang="fr-FR" sz="1800" b="1" dirty="0"/>
            <a:t>Vision 2020</a:t>
          </a:r>
          <a:endParaRPr lang="es-ES" sz="1800" dirty="0"/>
        </a:p>
      </dgm:t>
    </dgm:pt>
    <dgm:pt modelId="{784D1FBD-6588-431D-BBAA-2F9B9DB9A46A}" type="parTrans" cxnId="{B7E8EE9A-7E67-4D63-A8FC-97461B3063BC}">
      <dgm:prSet/>
      <dgm:spPr/>
      <dgm:t>
        <a:bodyPr/>
        <a:lstStyle/>
        <a:p>
          <a:endParaRPr lang="es-ES"/>
        </a:p>
      </dgm:t>
    </dgm:pt>
    <dgm:pt modelId="{FC9ADC85-BAD1-4D27-A850-4E66DF7C204E}" type="sibTrans" cxnId="{B7E8EE9A-7E67-4D63-A8FC-97461B3063BC}">
      <dgm:prSet/>
      <dgm:spPr/>
      <dgm:t>
        <a:bodyPr/>
        <a:lstStyle/>
        <a:p>
          <a:endParaRPr lang="es-ES"/>
        </a:p>
      </dgm:t>
    </dgm:pt>
    <dgm:pt modelId="{BF21B008-51FF-40F9-9C9A-12166A99B340}">
      <dgm:prSet phldrT="[Texto]" custT="1"/>
      <dgm:spPr/>
      <dgm:t>
        <a:bodyPr/>
        <a:lstStyle/>
        <a:p>
          <a:r>
            <a:rPr lang="fr-FR" sz="1800" b="1" dirty="0"/>
            <a:t>Programme d’Initiatives Transfrontalières (P.I.T.), 2005</a:t>
          </a:r>
          <a:endParaRPr lang="es-ES" sz="1800" b="1" dirty="0"/>
        </a:p>
      </dgm:t>
    </dgm:pt>
    <dgm:pt modelId="{C1F64559-4B37-45F2-9534-6606AAFF7F9A}" type="parTrans" cxnId="{0586C5A4-14C1-4CA2-BCBB-E0C853EDE4BA}">
      <dgm:prSet/>
      <dgm:spPr/>
      <dgm:t>
        <a:bodyPr/>
        <a:lstStyle/>
        <a:p>
          <a:endParaRPr lang="es-ES"/>
        </a:p>
      </dgm:t>
    </dgm:pt>
    <dgm:pt modelId="{25DDE26E-74C1-4F0D-B860-43910994706A}" type="sibTrans" cxnId="{0586C5A4-14C1-4CA2-BCBB-E0C853EDE4BA}">
      <dgm:prSet/>
      <dgm:spPr/>
      <dgm:t>
        <a:bodyPr/>
        <a:lstStyle/>
        <a:p>
          <a:endParaRPr lang="es-ES"/>
        </a:p>
      </dgm:t>
    </dgm:pt>
    <dgm:pt modelId="{7A29CC90-4F65-4F88-BAE9-CE034A5162E9}" type="pres">
      <dgm:prSet presAssocID="{CD6576CF-59A3-42C5-AAE3-11481CE850C9}" presName="diagram" presStyleCnt="0">
        <dgm:presLayoutVars>
          <dgm:chMax val="1"/>
          <dgm:dir/>
          <dgm:animLvl val="ctr"/>
          <dgm:resizeHandles val="exact"/>
        </dgm:presLayoutVars>
      </dgm:prSet>
      <dgm:spPr/>
      <dgm:t>
        <a:bodyPr/>
        <a:lstStyle/>
        <a:p>
          <a:endParaRPr lang="fr-FR"/>
        </a:p>
      </dgm:t>
    </dgm:pt>
    <dgm:pt modelId="{B968A4AD-C42F-404D-8427-F34930E81A4E}" type="pres">
      <dgm:prSet presAssocID="{CD6576CF-59A3-42C5-AAE3-11481CE850C9}" presName="matrix" presStyleCnt="0"/>
      <dgm:spPr/>
    </dgm:pt>
    <dgm:pt modelId="{7C6270C1-38C5-4C12-8249-E8507E12BA0D}" type="pres">
      <dgm:prSet presAssocID="{CD6576CF-59A3-42C5-AAE3-11481CE850C9}" presName="tile1" presStyleLbl="node1" presStyleIdx="0" presStyleCnt="4"/>
      <dgm:spPr/>
      <dgm:t>
        <a:bodyPr/>
        <a:lstStyle/>
        <a:p>
          <a:endParaRPr lang="fr-FR"/>
        </a:p>
      </dgm:t>
    </dgm:pt>
    <dgm:pt modelId="{F4D6DC1C-0222-44DA-87BD-7DB0B7CBE28A}" type="pres">
      <dgm:prSet presAssocID="{CD6576CF-59A3-42C5-AAE3-11481CE850C9}" presName="tile1text" presStyleLbl="node1" presStyleIdx="0" presStyleCnt="4">
        <dgm:presLayoutVars>
          <dgm:chMax val="0"/>
          <dgm:chPref val="0"/>
          <dgm:bulletEnabled val="1"/>
        </dgm:presLayoutVars>
      </dgm:prSet>
      <dgm:spPr/>
      <dgm:t>
        <a:bodyPr/>
        <a:lstStyle/>
        <a:p>
          <a:endParaRPr lang="fr-FR"/>
        </a:p>
      </dgm:t>
    </dgm:pt>
    <dgm:pt modelId="{D01C661E-BC8C-4F76-8025-C9A5A9C6F538}" type="pres">
      <dgm:prSet presAssocID="{CD6576CF-59A3-42C5-AAE3-11481CE850C9}" presName="tile2" presStyleLbl="node1" presStyleIdx="1" presStyleCnt="4"/>
      <dgm:spPr/>
      <dgm:t>
        <a:bodyPr/>
        <a:lstStyle/>
        <a:p>
          <a:endParaRPr lang="fr-FR"/>
        </a:p>
      </dgm:t>
    </dgm:pt>
    <dgm:pt modelId="{227EEFA9-CA90-4452-A1AF-8E36A7C81F75}" type="pres">
      <dgm:prSet presAssocID="{CD6576CF-59A3-42C5-AAE3-11481CE850C9}" presName="tile2text" presStyleLbl="node1" presStyleIdx="1" presStyleCnt="4">
        <dgm:presLayoutVars>
          <dgm:chMax val="0"/>
          <dgm:chPref val="0"/>
          <dgm:bulletEnabled val="1"/>
        </dgm:presLayoutVars>
      </dgm:prSet>
      <dgm:spPr/>
      <dgm:t>
        <a:bodyPr/>
        <a:lstStyle/>
        <a:p>
          <a:endParaRPr lang="fr-FR"/>
        </a:p>
      </dgm:t>
    </dgm:pt>
    <dgm:pt modelId="{15B34CF0-7A80-4ECF-906C-B015E76BD2B5}" type="pres">
      <dgm:prSet presAssocID="{CD6576CF-59A3-42C5-AAE3-11481CE850C9}" presName="tile3" presStyleLbl="node1" presStyleIdx="2" presStyleCnt="4"/>
      <dgm:spPr/>
      <dgm:t>
        <a:bodyPr/>
        <a:lstStyle/>
        <a:p>
          <a:endParaRPr lang="fr-FR"/>
        </a:p>
      </dgm:t>
    </dgm:pt>
    <dgm:pt modelId="{5E52769B-7AAC-4711-A4BA-D39B53305318}" type="pres">
      <dgm:prSet presAssocID="{CD6576CF-59A3-42C5-AAE3-11481CE850C9}" presName="tile3text" presStyleLbl="node1" presStyleIdx="2" presStyleCnt="4">
        <dgm:presLayoutVars>
          <dgm:chMax val="0"/>
          <dgm:chPref val="0"/>
          <dgm:bulletEnabled val="1"/>
        </dgm:presLayoutVars>
      </dgm:prSet>
      <dgm:spPr/>
      <dgm:t>
        <a:bodyPr/>
        <a:lstStyle/>
        <a:p>
          <a:endParaRPr lang="fr-FR"/>
        </a:p>
      </dgm:t>
    </dgm:pt>
    <dgm:pt modelId="{4B96A877-4DFA-44C7-8DFA-91BFC2E14D55}" type="pres">
      <dgm:prSet presAssocID="{CD6576CF-59A3-42C5-AAE3-11481CE850C9}" presName="tile4" presStyleLbl="node1" presStyleIdx="3" presStyleCnt="4"/>
      <dgm:spPr/>
      <dgm:t>
        <a:bodyPr/>
        <a:lstStyle/>
        <a:p>
          <a:endParaRPr lang="fr-FR"/>
        </a:p>
      </dgm:t>
    </dgm:pt>
    <dgm:pt modelId="{DE50400A-25FB-44FF-958D-9D97B778782B}" type="pres">
      <dgm:prSet presAssocID="{CD6576CF-59A3-42C5-AAE3-11481CE850C9}" presName="tile4text" presStyleLbl="node1" presStyleIdx="3" presStyleCnt="4">
        <dgm:presLayoutVars>
          <dgm:chMax val="0"/>
          <dgm:chPref val="0"/>
          <dgm:bulletEnabled val="1"/>
        </dgm:presLayoutVars>
      </dgm:prSet>
      <dgm:spPr/>
      <dgm:t>
        <a:bodyPr/>
        <a:lstStyle/>
        <a:p>
          <a:endParaRPr lang="fr-FR"/>
        </a:p>
      </dgm:t>
    </dgm:pt>
    <dgm:pt modelId="{AEF1871F-1CD0-4934-B1C5-FDBEAEE4F760}" type="pres">
      <dgm:prSet presAssocID="{CD6576CF-59A3-42C5-AAE3-11481CE850C9}" presName="centerTile" presStyleLbl="fgShp" presStyleIdx="0" presStyleCnt="1">
        <dgm:presLayoutVars>
          <dgm:chMax val="0"/>
          <dgm:chPref val="0"/>
        </dgm:presLayoutVars>
      </dgm:prSet>
      <dgm:spPr/>
      <dgm:t>
        <a:bodyPr/>
        <a:lstStyle/>
        <a:p>
          <a:endParaRPr lang="fr-FR"/>
        </a:p>
      </dgm:t>
    </dgm:pt>
  </dgm:ptLst>
  <dgm:cxnLst>
    <dgm:cxn modelId="{B7E8EE9A-7E67-4D63-A8FC-97461B3063BC}" srcId="{9F1A2E7E-9B94-4251-A387-0B021747580F}" destId="{069FB8EA-51B0-44F3-9F57-50A79CD48F2D}" srcOrd="2" destOrd="0" parTransId="{784D1FBD-6588-431D-BBAA-2F9B9DB9A46A}" sibTransId="{FC9ADC85-BAD1-4D27-A850-4E66DF7C204E}"/>
    <dgm:cxn modelId="{0586C5A4-14C1-4CA2-BCBB-E0C853EDE4BA}" srcId="{9F1A2E7E-9B94-4251-A387-0B021747580F}" destId="{BF21B008-51FF-40F9-9C9A-12166A99B340}" srcOrd="3" destOrd="0" parTransId="{C1F64559-4B37-45F2-9534-6606AAFF7F9A}" sibTransId="{25DDE26E-74C1-4F0D-B860-43910994706A}"/>
    <dgm:cxn modelId="{1FD0D847-B2EA-4441-B167-8A96AEE3AC42}" type="presOf" srcId="{1F30C283-681F-400D-8086-00FABB47D777}" destId="{F4D6DC1C-0222-44DA-87BD-7DB0B7CBE28A}" srcOrd="1" destOrd="0" presId="urn:microsoft.com/office/officeart/2005/8/layout/matrix1"/>
    <dgm:cxn modelId="{61D637D3-A745-4610-900F-1B7F71CBE919}" type="presOf" srcId="{069FB8EA-51B0-44F3-9F57-50A79CD48F2D}" destId="{5E52769B-7AAC-4711-A4BA-D39B53305318}" srcOrd="1" destOrd="0" presId="urn:microsoft.com/office/officeart/2005/8/layout/matrix1"/>
    <dgm:cxn modelId="{D5CD64EB-1345-4848-BD75-4376186D44B8}" type="presOf" srcId="{9F1A2E7E-9B94-4251-A387-0B021747580F}" destId="{AEF1871F-1CD0-4934-B1C5-FDBEAEE4F760}" srcOrd="0" destOrd="0" presId="urn:microsoft.com/office/officeart/2005/8/layout/matrix1"/>
    <dgm:cxn modelId="{E4C53378-384D-4FAB-B3AE-961F3D70FB08}" type="presOf" srcId="{1A725AE8-7A6F-45B0-8823-6C0363DDB9F2}" destId="{227EEFA9-CA90-4452-A1AF-8E36A7C81F75}" srcOrd="1" destOrd="0" presId="urn:microsoft.com/office/officeart/2005/8/layout/matrix1"/>
    <dgm:cxn modelId="{DCA841F3-E9F9-46CF-B93C-CA74E7E7C6E8}" srcId="{9F1A2E7E-9B94-4251-A387-0B021747580F}" destId="{1A725AE8-7A6F-45B0-8823-6C0363DDB9F2}" srcOrd="1" destOrd="0" parTransId="{26B5BEA5-347A-4AEA-894E-0025A14D5E5F}" sibTransId="{B800C472-410E-4C25-BA04-AAD005AE65FE}"/>
    <dgm:cxn modelId="{9934B134-C927-46F4-B933-46BA3C615751}" type="presOf" srcId="{BF21B008-51FF-40F9-9C9A-12166A99B340}" destId="{DE50400A-25FB-44FF-958D-9D97B778782B}" srcOrd="1" destOrd="0" presId="urn:microsoft.com/office/officeart/2005/8/layout/matrix1"/>
    <dgm:cxn modelId="{58F050E2-4741-4438-9000-262F9E128FA2}" srcId="{CD6576CF-59A3-42C5-AAE3-11481CE850C9}" destId="{9F1A2E7E-9B94-4251-A387-0B021747580F}" srcOrd="0" destOrd="0" parTransId="{0782A427-7999-4B55-BEE3-E8C15C0AAA0A}" sibTransId="{EC8219B8-FD3A-4801-9532-41AD24DB694F}"/>
    <dgm:cxn modelId="{6E8119B1-73BF-4422-98CD-089834AFDBCF}" type="presOf" srcId="{CD6576CF-59A3-42C5-AAE3-11481CE850C9}" destId="{7A29CC90-4F65-4F88-BAE9-CE034A5162E9}" srcOrd="0" destOrd="0" presId="urn:microsoft.com/office/officeart/2005/8/layout/matrix1"/>
    <dgm:cxn modelId="{7FC72B75-A896-444F-AB62-F243B1EE63A6}" type="presOf" srcId="{069FB8EA-51B0-44F3-9F57-50A79CD48F2D}" destId="{15B34CF0-7A80-4ECF-906C-B015E76BD2B5}" srcOrd="0" destOrd="0" presId="urn:microsoft.com/office/officeart/2005/8/layout/matrix1"/>
    <dgm:cxn modelId="{9B6CB753-2233-463F-8593-59614F197B56}" type="presOf" srcId="{1F30C283-681F-400D-8086-00FABB47D777}" destId="{7C6270C1-38C5-4C12-8249-E8507E12BA0D}" srcOrd="0" destOrd="0" presId="urn:microsoft.com/office/officeart/2005/8/layout/matrix1"/>
    <dgm:cxn modelId="{EBBB4991-18CC-4743-9D5F-27F42EE80D7C}" srcId="{CD6576CF-59A3-42C5-AAE3-11481CE850C9}" destId="{FF7F0EA7-7EA6-4D9A-B031-117B52E162A7}" srcOrd="1" destOrd="0" parTransId="{FAB9673F-6FDF-4714-A533-758ACEC76EB1}" sibTransId="{57BBE321-9E3B-480B-B9E5-31FA38837279}"/>
    <dgm:cxn modelId="{D4C208C0-5813-4E7F-A7E6-EF453AF0F704}" srcId="{9F1A2E7E-9B94-4251-A387-0B021747580F}" destId="{1F30C283-681F-400D-8086-00FABB47D777}" srcOrd="0" destOrd="0" parTransId="{797E01C1-B861-4DBD-B582-6F84346074B8}" sibTransId="{02E45B72-E737-481B-BC5F-537A2CEF632F}"/>
    <dgm:cxn modelId="{E77108F1-6205-412A-9DCD-5026BA1F419E}" type="presOf" srcId="{BF21B008-51FF-40F9-9C9A-12166A99B340}" destId="{4B96A877-4DFA-44C7-8DFA-91BFC2E14D55}" srcOrd="0" destOrd="0" presId="urn:microsoft.com/office/officeart/2005/8/layout/matrix1"/>
    <dgm:cxn modelId="{57D03255-B943-442F-A9B0-A6541665877F}" type="presOf" srcId="{1A725AE8-7A6F-45B0-8823-6C0363DDB9F2}" destId="{D01C661E-BC8C-4F76-8025-C9A5A9C6F538}" srcOrd="0" destOrd="0" presId="urn:microsoft.com/office/officeart/2005/8/layout/matrix1"/>
    <dgm:cxn modelId="{F5DE2138-A3C1-42F3-A18A-57D6266A2BD3}" type="presParOf" srcId="{7A29CC90-4F65-4F88-BAE9-CE034A5162E9}" destId="{B968A4AD-C42F-404D-8427-F34930E81A4E}" srcOrd="0" destOrd="0" presId="urn:microsoft.com/office/officeart/2005/8/layout/matrix1"/>
    <dgm:cxn modelId="{0868F142-F969-48A3-9632-C3045B54922B}" type="presParOf" srcId="{B968A4AD-C42F-404D-8427-F34930E81A4E}" destId="{7C6270C1-38C5-4C12-8249-E8507E12BA0D}" srcOrd="0" destOrd="0" presId="urn:microsoft.com/office/officeart/2005/8/layout/matrix1"/>
    <dgm:cxn modelId="{6F56EE32-FBF0-43E3-86AA-70D37B481E14}" type="presParOf" srcId="{B968A4AD-C42F-404D-8427-F34930E81A4E}" destId="{F4D6DC1C-0222-44DA-87BD-7DB0B7CBE28A}" srcOrd="1" destOrd="0" presId="urn:microsoft.com/office/officeart/2005/8/layout/matrix1"/>
    <dgm:cxn modelId="{8D508FF5-59DC-4FC4-BC79-15A7AF447075}" type="presParOf" srcId="{B968A4AD-C42F-404D-8427-F34930E81A4E}" destId="{D01C661E-BC8C-4F76-8025-C9A5A9C6F538}" srcOrd="2" destOrd="0" presId="urn:microsoft.com/office/officeart/2005/8/layout/matrix1"/>
    <dgm:cxn modelId="{CE46F3FE-961B-4F33-9E71-4EBB60CCC4A3}" type="presParOf" srcId="{B968A4AD-C42F-404D-8427-F34930E81A4E}" destId="{227EEFA9-CA90-4452-A1AF-8E36A7C81F75}" srcOrd="3" destOrd="0" presId="urn:microsoft.com/office/officeart/2005/8/layout/matrix1"/>
    <dgm:cxn modelId="{DC0BE97C-488B-4EAC-ADC5-0218F939EC46}" type="presParOf" srcId="{B968A4AD-C42F-404D-8427-F34930E81A4E}" destId="{15B34CF0-7A80-4ECF-906C-B015E76BD2B5}" srcOrd="4" destOrd="0" presId="urn:microsoft.com/office/officeart/2005/8/layout/matrix1"/>
    <dgm:cxn modelId="{1EFF85E5-9393-490E-A044-028EBFEA38C1}" type="presParOf" srcId="{B968A4AD-C42F-404D-8427-F34930E81A4E}" destId="{5E52769B-7AAC-4711-A4BA-D39B53305318}" srcOrd="5" destOrd="0" presId="urn:microsoft.com/office/officeart/2005/8/layout/matrix1"/>
    <dgm:cxn modelId="{EB7F4AE2-1591-42F1-968C-CC6DDC20A707}" type="presParOf" srcId="{B968A4AD-C42F-404D-8427-F34930E81A4E}" destId="{4B96A877-4DFA-44C7-8DFA-91BFC2E14D55}" srcOrd="6" destOrd="0" presId="urn:microsoft.com/office/officeart/2005/8/layout/matrix1"/>
    <dgm:cxn modelId="{476FE1C5-1015-4B63-BBC1-4B067D4DD18C}" type="presParOf" srcId="{B968A4AD-C42F-404D-8427-F34930E81A4E}" destId="{DE50400A-25FB-44FF-958D-9D97B778782B}" srcOrd="7" destOrd="0" presId="urn:microsoft.com/office/officeart/2005/8/layout/matrix1"/>
    <dgm:cxn modelId="{6A8C4BDD-94F8-42E6-A936-2CA8F589AF3C}" type="presParOf" srcId="{7A29CC90-4F65-4F88-BAE9-CE034A5162E9}" destId="{AEF1871F-1CD0-4934-B1C5-FDBEAEE4F76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6576CF-59A3-42C5-AAE3-11481CE850C9}" type="doc">
      <dgm:prSet loTypeId="urn:microsoft.com/office/officeart/2005/8/layout/matrix1" loCatId="matrix" qsTypeId="urn:microsoft.com/office/officeart/2005/8/quickstyle/simple1" qsCatId="simple" csTypeId="urn:microsoft.com/office/officeart/2005/8/colors/colorful2" csCatId="colorful" phldr="1"/>
      <dgm:spPr/>
      <dgm:t>
        <a:bodyPr/>
        <a:lstStyle/>
        <a:p>
          <a:endParaRPr lang="es-ES"/>
        </a:p>
      </dgm:t>
    </dgm:pt>
    <dgm:pt modelId="{9F1A2E7E-9B94-4251-A387-0B021747580F}">
      <dgm:prSet phldrT="[Texto]" custT="1"/>
      <dgm:spPr>
        <a:solidFill>
          <a:srgbClr val="CC0000"/>
        </a:solidFill>
        <a:ln w="12700" cap="flat" cmpd="sng" algn="ctr">
          <a:solidFill>
            <a:prstClr val="white">
              <a:hueOff val="0"/>
              <a:satOff val="0"/>
              <a:lumOff val="0"/>
              <a:alphaOff val="0"/>
            </a:prstClr>
          </a:solidFill>
          <a:prstDash val="solid"/>
          <a:miter lim="800000"/>
        </a:ln>
        <a:effectLst/>
      </dgm:spPr>
      <dgm:t>
        <a:bodyPr spcFirstLastPara="0" vert="horz" wrap="square" lIns="60960" tIns="60960" rIns="60960" bIns="60960" numCol="1" spcCol="1270" anchor="ctr" anchorCtr="0"/>
        <a:lstStyle/>
        <a:p>
          <a:pPr marL="0" lvl="0" indent="0" algn="ctr" defTabSz="711200">
            <a:lnSpc>
              <a:spcPct val="90000"/>
            </a:lnSpc>
            <a:spcBef>
              <a:spcPct val="0"/>
            </a:spcBef>
            <a:spcAft>
              <a:spcPct val="35000"/>
            </a:spcAft>
            <a:buNone/>
          </a:pPr>
          <a:r>
            <a:rPr lang="es-ES" sz="1800" b="1" kern="1200" dirty="0" err="1">
              <a:solidFill>
                <a:prstClr val="white"/>
              </a:solidFill>
              <a:latin typeface="Calibri" panose="020F0502020204030204"/>
              <a:ea typeface="+mn-ea"/>
              <a:cs typeface="+mn-cs"/>
            </a:rPr>
            <a:t>Traités</a:t>
          </a:r>
          <a:r>
            <a:rPr lang="es-ES" sz="1800" b="1" kern="1200" dirty="0">
              <a:solidFill>
                <a:prstClr val="white"/>
              </a:solidFill>
              <a:latin typeface="Calibri" panose="020F0502020204030204"/>
              <a:ea typeface="+mn-ea"/>
              <a:cs typeface="+mn-cs"/>
            </a:rPr>
            <a:t> </a:t>
          </a:r>
          <a:r>
            <a:rPr lang="es-ES" sz="1800" b="1" kern="1200" dirty="0" err="1">
              <a:solidFill>
                <a:prstClr val="white"/>
              </a:solidFill>
              <a:latin typeface="Calibri" panose="020F0502020204030204"/>
              <a:ea typeface="+mn-ea"/>
              <a:cs typeface="+mn-cs"/>
            </a:rPr>
            <a:t>internationaux</a:t>
          </a:r>
          <a:endParaRPr lang="es-ES" sz="1800" b="1" kern="1200" dirty="0">
            <a:solidFill>
              <a:prstClr val="white"/>
            </a:solidFill>
            <a:latin typeface="Calibri" panose="020F0502020204030204"/>
            <a:ea typeface="+mn-ea"/>
            <a:cs typeface="+mn-cs"/>
          </a:endParaRPr>
        </a:p>
      </dgm:t>
    </dgm:pt>
    <dgm:pt modelId="{0782A427-7999-4B55-BEE3-E8C15C0AAA0A}" type="parTrans" cxnId="{58F050E2-4741-4438-9000-262F9E128FA2}">
      <dgm:prSet/>
      <dgm:spPr/>
      <dgm:t>
        <a:bodyPr/>
        <a:lstStyle/>
        <a:p>
          <a:endParaRPr lang="es-ES"/>
        </a:p>
      </dgm:t>
    </dgm:pt>
    <dgm:pt modelId="{EC8219B8-FD3A-4801-9532-41AD24DB694F}" type="sibTrans" cxnId="{58F050E2-4741-4438-9000-262F9E128FA2}">
      <dgm:prSet/>
      <dgm:spPr/>
      <dgm:t>
        <a:bodyPr/>
        <a:lstStyle/>
        <a:p>
          <a:endParaRPr lang="es-ES"/>
        </a:p>
      </dgm:t>
    </dgm:pt>
    <dgm:pt modelId="{1F30C283-681F-400D-8086-00FABB47D777}">
      <dgm:prSet phldrT="[Texto]"/>
      <dgm:spPr/>
      <dgm:t>
        <a:bodyPr/>
        <a:lstStyle/>
        <a:p>
          <a:r>
            <a:rPr lang="es-ES" b="1" dirty="0" err="1"/>
            <a:t>Déclaration</a:t>
          </a:r>
          <a:r>
            <a:rPr lang="es-ES" b="1" dirty="0"/>
            <a:t> </a:t>
          </a:r>
          <a:r>
            <a:rPr lang="es-ES" b="1" dirty="0" err="1"/>
            <a:t>Universelle</a:t>
          </a:r>
          <a:r>
            <a:rPr lang="es-ES" b="1" dirty="0"/>
            <a:t> des </a:t>
          </a:r>
          <a:r>
            <a:rPr lang="es-ES" b="1" dirty="0" err="1"/>
            <a:t>Droits</a:t>
          </a:r>
          <a:r>
            <a:rPr lang="es-ES" b="1" dirty="0"/>
            <a:t> de </a:t>
          </a:r>
          <a:r>
            <a:rPr lang="es-ES" b="1" dirty="0" err="1"/>
            <a:t>l’Homme</a:t>
          </a:r>
          <a:r>
            <a:rPr lang="es-ES" b="1" dirty="0"/>
            <a:t> (art. 13)</a:t>
          </a:r>
        </a:p>
      </dgm:t>
    </dgm:pt>
    <dgm:pt modelId="{797E01C1-B861-4DBD-B582-6F84346074B8}" type="parTrans" cxnId="{D4C208C0-5813-4E7F-A7E6-EF453AF0F704}">
      <dgm:prSet/>
      <dgm:spPr/>
      <dgm:t>
        <a:bodyPr/>
        <a:lstStyle/>
        <a:p>
          <a:endParaRPr lang="es-ES"/>
        </a:p>
      </dgm:t>
    </dgm:pt>
    <dgm:pt modelId="{02E45B72-E737-481B-BC5F-537A2CEF632F}" type="sibTrans" cxnId="{D4C208C0-5813-4E7F-A7E6-EF453AF0F704}">
      <dgm:prSet/>
      <dgm:spPr/>
      <dgm:t>
        <a:bodyPr/>
        <a:lstStyle/>
        <a:p>
          <a:endParaRPr lang="es-ES"/>
        </a:p>
      </dgm:t>
    </dgm:pt>
    <dgm:pt modelId="{8BE8C957-A5F2-41FD-9F24-6DAD6A6E2B17}">
      <dgm:prSet phldrT="[Texto]" custT="1"/>
      <dgm:spPr/>
      <dgm:t>
        <a:bodyPr/>
        <a:lstStyle/>
        <a:p>
          <a:r>
            <a:rPr lang="es-ES" sz="1400" b="1" dirty="0" err="1"/>
            <a:t>Convention</a:t>
          </a:r>
          <a:r>
            <a:rPr lang="es-ES" sz="1400" b="1" dirty="0"/>
            <a:t> des </a:t>
          </a:r>
          <a:r>
            <a:rPr lang="es-ES" sz="1400" b="1" dirty="0" err="1"/>
            <a:t>Nations</a:t>
          </a:r>
          <a:r>
            <a:rPr lang="es-ES" sz="1400" b="1" dirty="0"/>
            <a:t> </a:t>
          </a:r>
          <a:r>
            <a:rPr lang="es-ES" sz="1400" b="1" dirty="0" err="1"/>
            <a:t>Unies</a:t>
          </a:r>
          <a:r>
            <a:rPr lang="es-ES" sz="1400" b="1" dirty="0"/>
            <a:t> </a:t>
          </a:r>
          <a:r>
            <a:rPr lang="fr-FR" sz="1400" b="1" dirty="0"/>
            <a:t>sur la protection des droits de tous les travailleurs migrants et des membres de leur famille (1990)</a:t>
          </a:r>
          <a:endParaRPr lang="es-ES" sz="1400" b="1" dirty="0"/>
        </a:p>
      </dgm:t>
    </dgm:pt>
    <dgm:pt modelId="{4CCB2E0F-2794-45BC-80C7-6D45E663993B}" type="parTrans" cxnId="{8E5F4596-206E-439E-BDF2-7F5413BDE5F4}">
      <dgm:prSet/>
      <dgm:spPr/>
      <dgm:t>
        <a:bodyPr/>
        <a:lstStyle/>
        <a:p>
          <a:endParaRPr lang="es-ES"/>
        </a:p>
      </dgm:t>
    </dgm:pt>
    <dgm:pt modelId="{879E3B6F-8420-437C-9F4E-2785D24DEACA}" type="sibTrans" cxnId="{8E5F4596-206E-439E-BDF2-7F5413BDE5F4}">
      <dgm:prSet/>
      <dgm:spPr/>
      <dgm:t>
        <a:bodyPr/>
        <a:lstStyle/>
        <a:p>
          <a:endParaRPr lang="es-ES"/>
        </a:p>
      </dgm:t>
    </dgm:pt>
    <dgm:pt modelId="{BE08FCEE-EA39-4E6C-A654-F84906D7D18F}">
      <dgm:prSet phldrT="[Texto]"/>
      <dgm:spPr/>
      <dgm:t>
        <a:bodyPr/>
        <a:lstStyle/>
        <a:p>
          <a:endParaRPr lang="es-ES" dirty="0"/>
        </a:p>
      </dgm:t>
    </dgm:pt>
    <dgm:pt modelId="{695D74CB-1510-41CA-A735-53D572C18752}" type="parTrans" cxnId="{4A8FF894-0231-415B-8DFE-0248D0A48B10}">
      <dgm:prSet/>
      <dgm:spPr/>
      <dgm:t>
        <a:bodyPr/>
        <a:lstStyle/>
        <a:p>
          <a:endParaRPr lang="es-ES"/>
        </a:p>
      </dgm:t>
    </dgm:pt>
    <dgm:pt modelId="{8D8968AE-D3E0-46B7-97C4-21D905A14D03}" type="sibTrans" cxnId="{4A8FF894-0231-415B-8DFE-0248D0A48B10}">
      <dgm:prSet/>
      <dgm:spPr/>
      <dgm:t>
        <a:bodyPr/>
        <a:lstStyle/>
        <a:p>
          <a:endParaRPr lang="es-ES"/>
        </a:p>
      </dgm:t>
    </dgm:pt>
    <dgm:pt modelId="{FF7F0EA7-7EA6-4D9A-B031-117B52E162A7}">
      <dgm:prSet phldrT="[Texto]" phldr="1"/>
      <dgm:spPr/>
      <dgm:t>
        <a:bodyPr/>
        <a:lstStyle/>
        <a:p>
          <a:endParaRPr lang="es-ES"/>
        </a:p>
      </dgm:t>
    </dgm:pt>
    <dgm:pt modelId="{FAB9673F-6FDF-4714-A533-758ACEC76EB1}" type="parTrans" cxnId="{EBBB4991-18CC-4743-9D5F-27F42EE80D7C}">
      <dgm:prSet/>
      <dgm:spPr/>
      <dgm:t>
        <a:bodyPr/>
        <a:lstStyle/>
        <a:p>
          <a:endParaRPr lang="es-ES"/>
        </a:p>
      </dgm:t>
    </dgm:pt>
    <dgm:pt modelId="{57BBE321-9E3B-480B-B9E5-31FA38837279}" type="sibTrans" cxnId="{EBBB4991-18CC-4743-9D5F-27F42EE80D7C}">
      <dgm:prSet/>
      <dgm:spPr/>
      <dgm:t>
        <a:bodyPr/>
        <a:lstStyle/>
        <a:p>
          <a:endParaRPr lang="es-ES"/>
        </a:p>
      </dgm:t>
    </dgm:pt>
    <dgm:pt modelId="{716E0D64-1632-4BA3-8604-3EE164793DEE}">
      <dgm:prSet/>
      <dgm:spPr/>
      <dgm:t>
        <a:bodyPr/>
        <a:lstStyle/>
        <a:p>
          <a:r>
            <a:rPr lang="fr-FR" b="1" dirty="0"/>
            <a:t>Convention de Kampala, 2009 (Union Africaine)</a:t>
          </a:r>
          <a:endParaRPr lang="es-ES" dirty="0"/>
        </a:p>
      </dgm:t>
    </dgm:pt>
    <dgm:pt modelId="{F13C92A9-A9B0-42DC-907A-6401E4B56433}" type="parTrans" cxnId="{B5B76D09-866F-4298-9CD3-1D99280208E3}">
      <dgm:prSet/>
      <dgm:spPr/>
      <dgm:t>
        <a:bodyPr/>
        <a:lstStyle/>
        <a:p>
          <a:endParaRPr lang="es-ES"/>
        </a:p>
      </dgm:t>
    </dgm:pt>
    <dgm:pt modelId="{DC4C0E3A-821A-4D16-930E-13E4C3795788}" type="sibTrans" cxnId="{B5B76D09-866F-4298-9CD3-1D99280208E3}">
      <dgm:prSet/>
      <dgm:spPr/>
      <dgm:t>
        <a:bodyPr/>
        <a:lstStyle/>
        <a:p>
          <a:endParaRPr lang="es-ES"/>
        </a:p>
      </dgm:t>
    </dgm:pt>
    <dgm:pt modelId="{E1105E03-3DA8-4C66-97A3-BBE93CB3D53D}">
      <dgm:prSet/>
      <dgm:spPr/>
      <dgm:t>
        <a:bodyPr/>
        <a:lstStyle/>
        <a:p>
          <a:r>
            <a:rPr lang="es-ES" b="1" dirty="0"/>
            <a:t>Pacte </a:t>
          </a:r>
          <a:r>
            <a:rPr lang="es-ES" b="1" dirty="0" err="1"/>
            <a:t>Mondial</a:t>
          </a:r>
          <a:r>
            <a:rPr lang="es-ES" b="1" dirty="0"/>
            <a:t> sur les </a:t>
          </a:r>
          <a:r>
            <a:rPr lang="es-ES" b="1" dirty="0" err="1"/>
            <a:t>Migrations</a:t>
          </a:r>
          <a:r>
            <a:rPr lang="es-ES" b="1" dirty="0"/>
            <a:t>, 2018</a:t>
          </a:r>
        </a:p>
      </dgm:t>
    </dgm:pt>
    <dgm:pt modelId="{316227A6-F036-424F-A8ED-B9152E68F0CC}" type="parTrans" cxnId="{900E0415-5E82-41C5-9B39-357A71BAB5CA}">
      <dgm:prSet/>
      <dgm:spPr/>
      <dgm:t>
        <a:bodyPr/>
        <a:lstStyle/>
        <a:p>
          <a:endParaRPr lang="es-ES"/>
        </a:p>
      </dgm:t>
    </dgm:pt>
    <dgm:pt modelId="{B207E0B3-75BB-4122-9DF6-CD5D3F8A1CD4}" type="sibTrans" cxnId="{900E0415-5E82-41C5-9B39-357A71BAB5CA}">
      <dgm:prSet/>
      <dgm:spPr/>
      <dgm:t>
        <a:bodyPr/>
        <a:lstStyle/>
        <a:p>
          <a:endParaRPr lang="es-ES"/>
        </a:p>
      </dgm:t>
    </dgm:pt>
    <dgm:pt modelId="{7A29CC90-4F65-4F88-BAE9-CE034A5162E9}" type="pres">
      <dgm:prSet presAssocID="{CD6576CF-59A3-42C5-AAE3-11481CE850C9}" presName="diagram" presStyleCnt="0">
        <dgm:presLayoutVars>
          <dgm:chMax val="1"/>
          <dgm:dir/>
          <dgm:animLvl val="ctr"/>
          <dgm:resizeHandles val="exact"/>
        </dgm:presLayoutVars>
      </dgm:prSet>
      <dgm:spPr/>
      <dgm:t>
        <a:bodyPr/>
        <a:lstStyle/>
        <a:p>
          <a:endParaRPr lang="fr-FR"/>
        </a:p>
      </dgm:t>
    </dgm:pt>
    <dgm:pt modelId="{B968A4AD-C42F-404D-8427-F34930E81A4E}" type="pres">
      <dgm:prSet presAssocID="{CD6576CF-59A3-42C5-AAE3-11481CE850C9}" presName="matrix" presStyleCnt="0"/>
      <dgm:spPr/>
    </dgm:pt>
    <dgm:pt modelId="{7C6270C1-38C5-4C12-8249-E8507E12BA0D}" type="pres">
      <dgm:prSet presAssocID="{CD6576CF-59A3-42C5-AAE3-11481CE850C9}" presName="tile1" presStyleLbl="node1" presStyleIdx="0" presStyleCnt="4" custLinFactNeighborX="0"/>
      <dgm:spPr/>
      <dgm:t>
        <a:bodyPr/>
        <a:lstStyle/>
        <a:p>
          <a:endParaRPr lang="fr-FR"/>
        </a:p>
      </dgm:t>
    </dgm:pt>
    <dgm:pt modelId="{F4D6DC1C-0222-44DA-87BD-7DB0B7CBE28A}" type="pres">
      <dgm:prSet presAssocID="{CD6576CF-59A3-42C5-AAE3-11481CE850C9}" presName="tile1text" presStyleLbl="node1" presStyleIdx="0" presStyleCnt="4">
        <dgm:presLayoutVars>
          <dgm:chMax val="0"/>
          <dgm:chPref val="0"/>
          <dgm:bulletEnabled val="1"/>
        </dgm:presLayoutVars>
      </dgm:prSet>
      <dgm:spPr/>
      <dgm:t>
        <a:bodyPr/>
        <a:lstStyle/>
        <a:p>
          <a:endParaRPr lang="fr-FR"/>
        </a:p>
      </dgm:t>
    </dgm:pt>
    <dgm:pt modelId="{D01C661E-BC8C-4F76-8025-C9A5A9C6F538}" type="pres">
      <dgm:prSet presAssocID="{CD6576CF-59A3-42C5-AAE3-11481CE850C9}" presName="tile2" presStyleLbl="node1" presStyleIdx="1" presStyleCnt="4"/>
      <dgm:spPr/>
      <dgm:t>
        <a:bodyPr/>
        <a:lstStyle/>
        <a:p>
          <a:endParaRPr lang="fr-FR"/>
        </a:p>
      </dgm:t>
    </dgm:pt>
    <dgm:pt modelId="{227EEFA9-CA90-4452-A1AF-8E36A7C81F75}" type="pres">
      <dgm:prSet presAssocID="{CD6576CF-59A3-42C5-AAE3-11481CE850C9}" presName="tile2text" presStyleLbl="node1" presStyleIdx="1" presStyleCnt="4">
        <dgm:presLayoutVars>
          <dgm:chMax val="0"/>
          <dgm:chPref val="0"/>
          <dgm:bulletEnabled val="1"/>
        </dgm:presLayoutVars>
      </dgm:prSet>
      <dgm:spPr/>
      <dgm:t>
        <a:bodyPr/>
        <a:lstStyle/>
        <a:p>
          <a:endParaRPr lang="fr-FR"/>
        </a:p>
      </dgm:t>
    </dgm:pt>
    <dgm:pt modelId="{15B34CF0-7A80-4ECF-906C-B015E76BD2B5}" type="pres">
      <dgm:prSet presAssocID="{CD6576CF-59A3-42C5-AAE3-11481CE850C9}" presName="tile3" presStyleLbl="node1" presStyleIdx="2" presStyleCnt="4"/>
      <dgm:spPr/>
      <dgm:t>
        <a:bodyPr/>
        <a:lstStyle/>
        <a:p>
          <a:endParaRPr lang="fr-FR"/>
        </a:p>
      </dgm:t>
    </dgm:pt>
    <dgm:pt modelId="{5E52769B-7AAC-4711-A4BA-D39B53305318}" type="pres">
      <dgm:prSet presAssocID="{CD6576CF-59A3-42C5-AAE3-11481CE850C9}" presName="tile3text" presStyleLbl="node1" presStyleIdx="2" presStyleCnt="4">
        <dgm:presLayoutVars>
          <dgm:chMax val="0"/>
          <dgm:chPref val="0"/>
          <dgm:bulletEnabled val="1"/>
        </dgm:presLayoutVars>
      </dgm:prSet>
      <dgm:spPr/>
      <dgm:t>
        <a:bodyPr/>
        <a:lstStyle/>
        <a:p>
          <a:endParaRPr lang="fr-FR"/>
        </a:p>
      </dgm:t>
    </dgm:pt>
    <dgm:pt modelId="{4B96A877-4DFA-44C7-8DFA-91BFC2E14D55}" type="pres">
      <dgm:prSet presAssocID="{CD6576CF-59A3-42C5-AAE3-11481CE850C9}" presName="tile4" presStyleLbl="node1" presStyleIdx="3" presStyleCnt="4"/>
      <dgm:spPr/>
      <dgm:t>
        <a:bodyPr/>
        <a:lstStyle/>
        <a:p>
          <a:endParaRPr lang="fr-FR"/>
        </a:p>
      </dgm:t>
    </dgm:pt>
    <dgm:pt modelId="{DE50400A-25FB-44FF-958D-9D97B778782B}" type="pres">
      <dgm:prSet presAssocID="{CD6576CF-59A3-42C5-AAE3-11481CE850C9}" presName="tile4text" presStyleLbl="node1" presStyleIdx="3" presStyleCnt="4">
        <dgm:presLayoutVars>
          <dgm:chMax val="0"/>
          <dgm:chPref val="0"/>
          <dgm:bulletEnabled val="1"/>
        </dgm:presLayoutVars>
      </dgm:prSet>
      <dgm:spPr/>
      <dgm:t>
        <a:bodyPr/>
        <a:lstStyle/>
        <a:p>
          <a:endParaRPr lang="fr-FR"/>
        </a:p>
      </dgm:t>
    </dgm:pt>
    <dgm:pt modelId="{AEF1871F-1CD0-4934-B1C5-FDBEAEE4F760}" type="pres">
      <dgm:prSet presAssocID="{CD6576CF-59A3-42C5-AAE3-11481CE850C9}" presName="centerTile" presStyleLbl="fgShp" presStyleIdx="0" presStyleCnt="1">
        <dgm:presLayoutVars>
          <dgm:chMax val="0"/>
          <dgm:chPref val="0"/>
        </dgm:presLayoutVars>
      </dgm:prSet>
      <dgm:spPr>
        <a:xfrm>
          <a:off x="1371599" y="1349930"/>
          <a:ext cx="1175657" cy="899953"/>
        </a:xfrm>
        <a:prstGeom prst="roundRect">
          <a:avLst/>
        </a:prstGeom>
      </dgm:spPr>
      <dgm:t>
        <a:bodyPr/>
        <a:lstStyle/>
        <a:p>
          <a:endParaRPr lang="fr-FR"/>
        </a:p>
      </dgm:t>
    </dgm:pt>
  </dgm:ptLst>
  <dgm:cxnLst>
    <dgm:cxn modelId="{2F019AA9-0E58-41E0-99B6-F07E9127EF65}" type="presOf" srcId="{716E0D64-1632-4BA3-8604-3EE164793DEE}" destId="{D01C661E-BC8C-4F76-8025-C9A5A9C6F538}" srcOrd="0" destOrd="0" presId="urn:microsoft.com/office/officeart/2005/8/layout/matrix1"/>
    <dgm:cxn modelId="{1FD0D847-B2EA-4441-B167-8A96AEE3AC42}" type="presOf" srcId="{1F30C283-681F-400D-8086-00FABB47D777}" destId="{F4D6DC1C-0222-44DA-87BD-7DB0B7CBE28A}" srcOrd="1" destOrd="0" presId="urn:microsoft.com/office/officeart/2005/8/layout/matrix1"/>
    <dgm:cxn modelId="{D5CD64EB-1345-4848-BD75-4376186D44B8}" type="presOf" srcId="{9F1A2E7E-9B94-4251-A387-0B021747580F}" destId="{AEF1871F-1CD0-4934-B1C5-FDBEAEE4F760}" srcOrd="0" destOrd="0" presId="urn:microsoft.com/office/officeart/2005/8/layout/matrix1"/>
    <dgm:cxn modelId="{C00E4DBA-003E-48D9-991F-0BE985FCA979}" type="presOf" srcId="{8BE8C957-A5F2-41FD-9F24-6DAD6A6E2B17}" destId="{5E52769B-7AAC-4711-A4BA-D39B53305318}" srcOrd="1" destOrd="0" presId="urn:microsoft.com/office/officeart/2005/8/layout/matrix1"/>
    <dgm:cxn modelId="{4A8FF894-0231-415B-8DFE-0248D0A48B10}" srcId="{CD6576CF-59A3-42C5-AAE3-11481CE850C9}" destId="{BE08FCEE-EA39-4E6C-A654-F84906D7D18F}" srcOrd="1" destOrd="0" parTransId="{695D74CB-1510-41CA-A735-53D572C18752}" sibTransId="{8D8968AE-D3E0-46B7-97C4-21D905A14D03}"/>
    <dgm:cxn modelId="{B5B76D09-866F-4298-9CD3-1D99280208E3}" srcId="{9F1A2E7E-9B94-4251-A387-0B021747580F}" destId="{716E0D64-1632-4BA3-8604-3EE164793DEE}" srcOrd="1" destOrd="0" parTransId="{F13C92A9-A9B0-42DC-907A-6401E4B56433}" sibTransId="{DC4C0E3A-821A-4D16-930E-13E4C3795788}"/>
    <dgm:cxn modelId="{6E8119B1-73BF-4422-98CD-089834AFDBCF}" type="presOf" srcId="{CD6576CF-59A3-42C5-AAE3-11481CE850C9}" destId="{7A29CC90-4F65-4F88-BAE9-CE034A5162E9}" srcOrd="0" destOrd="0" presId="urn:microsoft.com/office/officeart/2005/8/layout/matrix1"/>
    <dgm:cxn modelId="{58F050E2-4741-4438-9000-262F9E128FA2}" srcId="{CD6576CF-59A3-42C5-AAE3-11481CE850C9}" destId="{9F1A2E7E-9B94-4251-A387-0B021747580F}" srcOrd="0" destOrd="0" parTransId="{0782A427-7999-4B55-BEE3-E8C15C0AAA0A}" sibTransId="{EC8219B8-FD3A-4801-9532-41AD24DB694F}"/>
    <dgm:cxn modelId="{8E5AA811-08D5-41FB-8EBF-4E556B3226A3}" type="presOf" srcId="{E1105E03-3DA8-4C66-97A3-BBE93CB3D53D}" destId="{4B96A877-4DFA-44C7-8DFA-91BFC2E14D55}" srcOrd="0" destOrd="0" presId="urn:microsoft.com/office/officeart/2005/8/layout/matrix1"/>
    <dgm:cxn modelId="{9B6CB753-2233-463F-8593-59614F197B56}" type="presOf" srcId="{1F30C283-681F-400D-8086-00FABB47D777}" destId="{7C6270C1-38C5-4C12-8249-E8507E12BA0D}" srcOrd="0" destOrd="0" presId="urn:microsoft.com/office/officeart/2005/8/layout/matrix1"/>
    <dgm:cxn modelId="{EBBB4991-18CC-4743-9D5F-27F42EE80D7C}" srcId="{BE08FCEE-EA39-4E6C-A654-F84906D7D18F}" destId="{FF7F0EA7-7EA6-4D9A-B031-117B52E162A7}" srcOrd="0" destOrd="0" parTransId="{FAB9673F-6FDF-4714-A533-758ACEC76EB1}" sibTransId="{57BBE321-9E3B-480B-B9E5-31FA38837279}"/>
    <dgm:cxn modelId="{F4969935-E4CF-40FC-A563-7A801A6585C7}" type="presOf" srcId="{8BE8C957-A5F2-41FD-9F24-6DAD6A6E2B17}" destId="{15B34CF0-7A80-4ECF-906C-B015E76BD2B5}" srcOrd="0" destOrd="0" presId="urn:microsoft.com/office/officeart/2005/8/layout/matrix1"/>
    <dgm:cxn modelId="{8E5F4596-206E-439E-BDF2-7F5413BDE5F4}" srcId="{9F1A2E7E-9B94-4251-A387-0B021747580F}" destId="{8BE8C957-A5F2-41FD-9F24-6DAD6A6E2B17}" srcOrd="2" destOrd="0" parTransId="{4CCB2E0F-2794-45BC-80C7-6D45E663993B}" sibTransId="{879E3B6F-8420-437C-9F4E-2785D24DEACA}"/>
    <dgm:cxn modelId="{D4C208C0-5813-4E7F-A7E6-EF453AF0F704}" srcId="{9F1A2E7E-9B94-4251-A387-0B021747580F}" destId="{1F30C283-681F-400D-8086-00FABB47D777}" srcOrd="0" destOrd="0" parTransId="{797E01C1-B861-4DBD-B582-6F84346074B8}" sibTransId="{02E45B72-E737-481B-BC5F-537A2CEF632F}"/>
    <dgm:cxn modelId="{5982CD9F-9ACF-4781-9C99-40AD50F2B377}" type="presOf" srcId="{E1105E03-3DA8-4C66-97A3-BBE93CB3D53D}" destId="{DE50400A-25FB-44FF-958D-9D97B778782B}" srcOrd="1" destOrd="0" presId="urn:microsoft.com/office/officeart/2005/8/layout/matrix1"/>
    <dgm:cxn modelId="{323149D1-2212-49B1-BCD3-A3FEF4A716CF}" type="presOf" srcId="{716E0D64-1632-4BA3-8604-3EE164793DEE}" destId="{227EEFA9-CA90-4452-A1AF-8E36A7C81F75}" srcOrd="1" destOrd="0" presId="urn:microsoft.com/office/officeart/2005/8/layout/matrix1"/>
    <dgm:cxn modelId="{900E0415-5E82-41C5-9B39-357A71BAB5CA}" srcId="{9F1A2E7E-9B94-4251-A387-0B021747580F}" destId="{E1105E03-3DA8-4C66-97A3-BBE93CB3D53D}" srcOrd="3" destOrd="0" parTransId="{316227A6-F036-424F-A8ED-B9152E68F0CC}" sibTransId="{B207E0B3-75BB-4122-9DF6-CD5D3F8A1CD4}"/>
    <dgm:cxn modelId="{F5DE2138-A3C1-42F3-A18A-57D6266A2BD3}" type="presParOf" srcId="{7A29CC90-4F65-4F88-BAE9-CE034A5162E9}" destId="{B968A4AD-C42F-404D-8427-F34930E81A4E}" srcOrd="0" destOrd="0" presId="urn:microsoft.com/office/officeart/2005/8/layout/matrix1"/>
    <dgm:cxn modelId="{0868F142-F969-48A3-9632-C3045B54922B}" type="presParOf" srcId="{B968A4AD-C42F-404D-8427-F34930E81A4E}" destId="{7C6270C1-38C5-4C12-8249-E8507E12BA0D}" srcOrd="0" destOrd="0" presId="urn:microsoft.com/office/officeart/2005/8/layout/matrix1"/>
    <dgm:cxn modelId="{6F56EE32-FBF0-43E3-86AA-70D37B481E14}" type="presParOf" srcId="{B968A4AD-C42F-404D-8427-F34930E81A4E}" destId="{F4D6DC1C-0222-44DA-87BD-7DB0B7CBE28A}" srcOrd="1" destOrd="0" presId="urn:microsoft.com/office/officeart/2005/8/layout/matrix1"/>
    <dgm:cxn modelId="{8D508FF5-59DC-4FC4-BC79-15A7AF447075}" type="presParOf" srcId="{B968A4AD-C42F-404D-8427-F34930E81A4E}" destId="{D01C661E-BC8C-4F76-8025-C9A5A9C6F538}" srcOrd="2" destOrd="0" presId="urn:microsoft.com/office/officeart/2005/8/layout/matrix1"/>
    <dgm:cxn modelId="{CE46F3FE-961B-4F33-9E71-4EBB60CCC4A3}" type="presParOf" srcId="{B968A4AD-C42F-404D-8427-F34930E81A4E}" destId="{227EEFA9-CA90-4452-A1AF-8E36A7C81F75}" srcOrd="3" destOrd="0" presId="urn:microsoft.com/office/officeart/2005/8/layout/matrix1"/>
    <dgm:cxn modelId="{DC0BE97C-488B-4EAC-ADC5-0218F939EC46}" type="presParOf" srcId="{B968A4AD-C42F-404D-8427-F34930E81A4E}" destId="{15B34CF0-7A80-4ECF-906C-B015E76BD2B5}" srcOrd="4" destOrd="0" presId="urn:microsoft.com/office/officeart/2005/8/layout/matrix1"/>
    <dgm:cxn modelId="{1EFF85E5-9393-490E-A044-028EBFEA38C1}" type="presParOf" srcId="{B968A4AD-C42F-404D-8427-F34930E81A4E}" destId="{5E52769B-7AAC-4711-A4BA-D39B53305318}" srcOrd="5" destOrd="0" presId="urn:microsoft.com/office/officeart/2005/8/layout/matrix1"/>
    <dgm:cxn modelId="{EB7F4AE2-1591-42F1-968C-CC6DDC20A707}" type="presParOf" srcId="{B968A4AD-C42F-404D-8427-F34930E81A4E}" destId="{4B96A877-4DFA-44C7-8DFA-91BFC2E14D55}" srcOrd="6" destOrd="0" presId="urn:microsoft.com/office/officeart/2005/8/layout/matrix1"/>
    <dgm:cxn modelId="{476FE1C5-1015-4B63-BBC1-4B067D4DD18C}" type="presParOf" srcId="{B968A4AD-C42F-404D-8427-F34930E81A4E}" destId="{DE50400A-25FB-44FF-958D-9D97B778782B}" srcOrd="7" destOrd="0" presId="urn:microsoft.com/office/officeart/2005/8/layout/matrix1"/>
    <dgm:cxn modelId="{6A8C4BDD-94F8-42E6-A936-2CA8F589AF3C}" type="presParOf" srcId="{7A29CC90-4F65-4F88-BAE9-CE034A5162E9}" destId="{AEF1871F-1CD0-4934-B1C5-FDBEAEE4F760}" srcOrd="1" destOrd="0" presId="urn:microsoft.com/office/officeart/2005/8/layout/matrix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8F80B1-868B-482E-90C5-58C00948A0AC}">
      <dsp:nvSpPr>
        <dsp:cNvPr id="0" name=""/>
        <dsp:cNvSpPr/>
      </dsp:nvSpPr>
      <dsp:spPr>
        <a:xfrm>
          <a:off x="20468" y="836273"/>
          <a:ext cx="1145427" cy="1145427"/>
        </a:xfrm>
        <a:prstGeom prst="donut">
          <a:avLst>
            <a:gd name="adj" fmla="val 2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54A640-E4D7-4671-B056-8EDB668049E7}">
      <dsp:nvSpPr>
        <dsp:cNvPr id="0" name=""/>
        <dsp:cNvSpPr/>
      </dsp:nvSpPr>
      <dsp:spPr>
        <a:xfrm rot="17700000">
          <a:off x="893221" y="499632"/>
          <a:ext cx="1246441" cy="581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s-ES" sz="1800" b="1" kern="1200" dirty="0" err="1"/>
            <a:t>Préparation</a:t>
          </a:r>
          <a:endParaRPr lang="es-ES" sz="1800" b="1" kern="1200" dirty="0"/>
        </a:p>
      </dsp:txBody>
      <dsp:txXfrm>
        <a:off x="893221" y="499632"/>
        <a:ext cx="1246441" cy="581225"/>
      </dsp:txXfrm>
    </dsp:sp>
    <dsp:sp modelId="{2FD0B4B1-9DDD-4DB9-A4CE-F6F58A67315A}">
      <dsp:nvSpPr>
        <dsp:cNvPr id="0" name=""/>
        <dsp:cNvSpPr/>
      </dsp:nvSpPr>
      <dsp:spPr>
        <a:xfrm>
          <a:off x="833277" y="1891022"/>
          <a:ext cx="342192" cy="352359"/>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EB3578-6017-40ED-BF71-0464D824AA25}">
      <dsp:nvSpPr>
        <dsp:cNvPr id="0" name=""/>
        <dsp:cNvSpPr/>
      </dsp:nvSpPr>
      <dsp:spPr>
        <a:xfrm rot="17700000">
          <a:off x="-70759" y="2603531"/>
          <a:ext cx="1231735" cy="593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lvl="0" algn="r" defTabSz="444500">
            <a:lnSpc>
              <a:spcPct val="90000"/>
            </a:lnSpc>
            <a:spcBef>
              <a:spcPct val="0"/>
            </a:spcBef>
            <a:spcAft>
              <a:spcPct val="35000"/>
            </a:spcAft>
          </a:pPr>
          <a:r>
            <a:rPr lang="es-ES" sz="1000" kern="1200" dirty="0" err="1"/>
            <a:t>Réunion</a:t>
          </a:r>
          <a:r>
            <a:rPr lang="es-ES" sz="1000" kern="1200" dirty="0"/>
            <a:t> de </a:t>
          </a:r>
          <a:r>
            <a:rPr lang="es-ES" sz="1000" kern="1200" dirty="0" err="1"/>
            <a:t>cadrage</a:t>
          </a:r>
          <a:r>
            <a:rPr lang="es-ES" sz="1000" kern="1200" dirty="0"/>
            <a:t> (Juil. 2020)</a:t>
          </a:r>
        </a:p>
      </dsp:txBody>
      <dsp:txXfrm>
        <a:off x="-70759" y="2603531"/>
        <a:ext cx="1231735" cy="593896"/>
      </dsp:txXfrm>
    </dsp:sp>
    <dsp:sp modelId="{A505FAB0-BE65-4BDB-894F-A7399B45320D}">
      <dsp:nvSpPr>
        <dsp:cNvPr id="0" name=""/>
        <dsp:cNvSpPr/>
      </dsp:nvSpPr>
      <dsp:spPr>
        <a:xfrm rot="17700000">
          <a:off x="1216325" y="1114880"/>
          <a:ext cx="1231735" cy="593896"/>
        </a:xfrm>
        <a:prstGeom prst="rect">
          <a:avLst/>
        </a:prstGeom>
        <a:noFill/>
        <a:ln>
          <a:noFill/>
        </a:ln>
        <a:effectLst/>
      </dsp:spPr>
      <dsp:style>
        <a:lnRef idx="0">
          <a:scrgbClr r="0" g="0" b="0"/>
        </a:lnRef>
        <a:fillRef idx="0">
          <a:scrgbClr r="0" g="0" b="0"/>
        </a:fillRef>
        <a:effectRef idx="0">
          <a:scrgbClr r="0" g="0" b="0"/>
        </a:effectRef>
        <a:fontRef idx="minor"/>
      </dsp:style>
    </dsp:sp>
    <dsp:sp modelId="{A49E420C-5F3D-49D6-BA5F-2FD5FB605BA9}">
      <dsp:nvSpPr>
        <dsp:cNvPr id="0" name=""/>
        <dsp:cNvSpPr/>
      </dsp:nvSpPr>
      <dsp:spPr>
        <a:xfrm>
          <a:off x="1241219" y="1885481"/>
          <a:ext cx="431523" cy="408283"/>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634400-931E-4096-B623-23AB5683CE5F}">
      <dsp:nvSpPr>
        <dsp:cNvPr id="0" name=""/>
        <dsp:cNvSpPr/>
      </dsp:nvSpPr>
      <dsp:spPr>
        <a:xfrm rot="17700000">
          <a:off x="409777" y="2603531"/>
          <a:ext cx="1231735" cy="593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lvl="0" algn="r" defTabSz="444500">
            <a:lnSpc>
              <a:spcPct val="90000"/>
            </a:lnSpc>
            <a:spcBef>
              <a:spcPct val="0"/>
            </a:spcBef>
            <a:spcAft>
              <a:spcPct val="35000"/>
            </a:spcAft>
          </a:pPr>
          <a:r>
            <a:rPr lang="es-ES" sz="1000" kern="1200" dirty="0" err="1"/>
            <a:t>Réunions</a:t>
          </a:r>
          <a:r>
            <a:rPr lang="es-ES" sz="1000" kern="1200" dirty="0"/>
            <a:t> PTF </a:t>
          </a:r>
          <a:r>
            <a:rPr lang="es-ES" sz="1000" kern="1200" dirty="0" err="1"/>
            <a:t>régionaux</a:t>
          </a:r>
          <a:r>
            <a:rPr lang="es-ES" sz="1000" kern="1200" dirty="0"/>
            <a:t> (4-7 </a:t>
          </a:r>
          <a:r>
            <a:rPr lang="es-ES" sz="1000" kern="1200" dirty="0" err="1"/>
            <a:t>août</a:t>
          </a:r>
          <a:r>
            <a:rPr lang="es-ES" sz="1000" kern="1200" dirty="0"/>
            <a:t> 2020)</a:t>
          </a:r>
        </a:p>
      </dsp:txBody>
      <dsp:txXfrm>
        <a:off x="409777" y="2603531"/>
        <a:ext cx="1231735" cy="593896"/>
      </dsp:txXfrm>
    </dsp:sp>
    <dsp:sp modelId="{010163D8-ED82-4A0E-86F7-C3E9D2B30A4E}">
      <dsp:nvSpPr>
        <dsp:cNvPr id="0" name=""/>
        <dsp:cNvSpPr/>
      </dsp:nvSpPr>
      <dsp:spPr>
        <a:xfrm rot="17700000">
          <a:off x="1897061" y="1114880"/>
          <a:ext cx="1231735" cy="593896"/>
        </a:xfrm>
        <a:prstGeom prst="rect">
          <a:avLst/>
        </a:prstGeom>
        <a:noFill/>
        <a:ln>
          <a:noFill/>
        </a:ln>
        <a:effectLst/>
      </dsp:spPr>
      <dsp:style>
        <a:lnRef idx="0">
          <a:scrgbClr r="0" g="0" b="0"/>
        </a:lnRef>
        <a:fillRef idx="0">
          <a:scrgbClr r="0" g="0" b="0"/>
        </a:fillRef>
        <a:effectRef idx="0">
          <a:scrgbClr r="0" g="0" b="0"/>
        </a:effectRef>
        <a:fontRef idx="minor"/>
      </dsp:style>
    </dsp:sp>
    <dsp:sp modelId="{60D4BD54-B638-4537-9F10-CE79A8C17C74}">
      <dsp:nvSpPr>
        <dsp:cNvPr id="0" name=""/>
        <dsp:cNvSpPr/>
      </dsp:nvSpPr>
      <dsp:spPr>
        <a:xfrm>
          <a:off x="1862077" y="1959874"/>
          <a:ext cx="373460" cy="378906"/>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9D0B39-67D9-48A8-9512-F55F0243206A}">
      <dsp:nvSpPr>
        <dsp:cNvPr id="0" name=""/>
        <dsp:cNvSpPr/>
      </dsp:nvSpPr>
      <dsp:spPr>
        <a:xfrm rot="17700000">
          <a:off x="1099904" y="2630098"/>
          <a:ext cx="1231735" cy="593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lvl="0" algn="r" defTabSz="444500">
            <a:lnSpc>
              <a:spcPct val="90000"/>
            </a:lnSpc>
            <a:spcBef>
              <a:spcPct val="0"/>
            </a:spcBef>
            <a:spcAft>
              <a:spcPct val="35000"/>
            </a:spcAft>
          </a:pPr>
          <a:r>
            <a:rPr lang="es-ES" sz="1000" kern="1200" dirty="0"/>
            <a:t>Elabor</a:t>
          </a:r>
          <a:r>
            <a:rPr lang="es-ES" sz="1000" kern="1200" dirty="0">
              <a:solidFill>
                <a:prstClr val="black">
                  <a:hueOff val="0"/>
                  <a:satOff val="0"/>
                  <a:lumOff val="0"/>
                  <a:alphaOff val="0"/>
                </a:prstClr>
              </a:solidFill>
              <a:latin typeface="Calibri" panose="020F0502020204030204"/>
              <a:ea typeface="+mn-ea"/>
              <a:cs typeface="+mn-cs"/>
            </a:rPr>
            <a:t>ation des grilles </a:t>
          </a:r>
          <a:r>
            <a:rPr lang="es-ES" sz="1000" kern="1200" dirty="0" err="1">
              <a:solidFill>
                <a:prstClr val="black">
                  <a:hueOff val="0"/>
                  <a:satOff val="0"/>
                  <a:lumOff val="0"/>
                  <a:alphaOff val="0"/>
                </a:prstClr>
              </a:solidFill>
              <a:latin typeface="Calibri" panose="020F0502020204030204"/>
              <a:ea typeface="+mn-ea"/>
              <a:cs typeface="+mn-cs"/>
            </a:rPr>
            <a:t>d’entretien</a:t>
          </a:r>
          <a:r>
            <a:rPr lang="es-ES" sz="1000" kern="1200" dirty="0">
              <a:solidFill>
                <a:prstClr val="black">
                  <a:hueOff val="0"/>
                  <a:satOff val="0"/>
                  <a:lumOff val="0"/>
                  <a:alphaOff val="0"/>
                </a:prstClr>
              </a:solidFill>
              <a:latin typeface="Calibri" panose="020F0502020204030204"/>
              <a:ea typeface="+mn-ea"/>
              <a:cs typeface="+mn-cs"/>
            </a:rPr>
            <a:t> (</a:t>
          </a:r>
          <a:r>
            <a:rPr lang="es-ES" sz="1000" kern="1200" dirty="0" err="1">
              <a:solidFill>
                <a:prstClr val="black">
                  <a:hueOff val="0"/>
                  <a:satOff val="0"/>
                  <a:lumOff val="0"/>
                  <a:alphaOff val="0"/>
                </a:prstClr>
              </a:solidFill>
              <a:latin typeface="Calibri" panose="020F0502020204030204"/>
              <a:ea typeface="+mn-ea"/>
              <a:cs typeface="+mn-cs"/>
            </a:rPr>
            <a:t>août</a:t>
          </a:r>
          <a:r>
            <a:rPr lang="es-ES" sz="1000" kern="1200" dirty="0">
              <a:solidFill>
                <a:prstClr val="black">
                  <a:hueOff val="0"/>
                  <a:satOff val="0"/>
                  <a:lumOff val="0"/>
                  <a:alphaOff val="0"/>
                </a:prstClr>
              </a:solidFill>
              <a:latin typeface="Calibri" panose="020F0502020204030204"/>
              <a:ea typeface="+mn-ea"/>
              <a:cs typeface="+mn-cs"/>
            </a:rPr>
            <a:t> </a:t>
          </a:r>
          <a:r>
            <a:rPr lang="es-ES" sz="1000" kern="1200" dirty="0"/>
            <a:t>2020)</a:t>
          </a:r>
        </a:p>
      </dsp:txBody>
      <dsp:txXfrm>
        <a:off x="1099904" y="2630098"/>
        <a:ext cx="1231735" cy="593896"/>
      </dsp:txXfrm>
    </dsp:sp>
    <dsp:sp modelId="{EB2FAFCB-6C9D-4617-8BFE-67693C2C82F3}">
      <dsp:nvSpPr>
        <dsp:cNvPr id="0" name=""/>
        <dsp:cNvSpPr/>
      </dsp:nvSpPr>
      <dsp:spPr>
        <a:xfrm rot="17700000">
          <a:off x="2577797" y="1114880"/>
          <a:ext cx="1231735" cy="593896"/>
        </a:xfrm>
        <a:prstGeom prst="rect">
          <a:avLst/>
        </a:prstGeom>
        <a:noFill/>
        <a:ln>
          <a:noFill/>
        </a:ln>
        <a:effectLst/>
      </dsp:spPr>
      <dsp:style>
        <a:lnRef idx="0">
          <a:scrgbClr r="0" g="0" b="0"/>
        </a:lnRef>
        <a:fillRef idx="0">
          <a:scrgbClr r="0" g="0" b="0"/>
        </a:fillRef>
        <a:effectRef idx="0">
          <a:scrgbClr r="0" g="0" b="0"/>
        </a:effectRef>
        <a:fontRef idx="minor"/>
      </dsp:style>
    </dsp:sp>
    <dsp:sp modelId="{58646B0B-5BD9-4C55-98C2-A73E3FAB6656}">
      <dsp:nvSpPr>
        <dsp:cNvPr id="0" name=""/>
        <dsp:cNvSpPr/>
      </dsp:nvSpPr>
      <dsp:spPr>
        <a:xfrm>
          <a:off x="2266439" y="1806518"/>
          <a:ext cx="1145427" cy="1145427"/>
        </a:xfrm>
        <a:prstGeom prst="donut">
          <a:avLst>
            <a:gd name="adj" fmla="val 2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102B48-E43C-48E8-88C3-3E68447482F3}">
      <dsp:nvSpPr>
        <dsp:cNvPr id="0" name=""/>
        <dsp:cNvSpPr/>
      </dsp:nvSpPr>
      <dsp:spPr>
        <a:xfrm rot="17700000">
          <a:off x="2672370" y="799847"/>
          <a:ext cx="1423893" cy="68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s-ES" sz="1800" b="1" kern="1200" dirty="0" err="1"/>
            <a:t>Réalisation</a:t>
          </a:r>
          <a:r>
            <a:rPr lang="es-ES" sz="1800" b="1" kern="1200" dirty="0"/>
            <a:t> des </a:t>
          </a:r>
          <a:r>
            <a:rPr lang="es-ES" sz="1800" b="1" kern="1200" dirty="0" err="1"/>
            <a:t>enquêtes</a:t>
          </a:r>
          <a:endParaRPr lang="es-ES" sz="1800" b="1" kern="1200" dirty="0"/>
        </a:p>
      </dsp:txBody>
      <dsp:txXfrm>
        <a:off x="2672370" y="799847"/>
        <a:ext cx="1423893" cy="686206"/>
      </dsp:txXfrm>
    </dsp:sp>
    <dsp:sp modelId="{4816E10D-5126-4D60-A92D-FE34CF622BA9}">
      <dsp:nvSpPr>
        <dsp:cNvPr id="0" name=""/>
        <dsp:cNvSpPr/>
      </dsp:nvSpPr>
      <dsp:spPr>
        <a:xfrm>
          <a:off x="3579401" y="1918404"/>
          <a:ext cx="575464" cy="558971"/>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424726-F39B-4B3A-915D-A680208B0D30}">
      <dsp:nvSpPr>
        <dsp:cNvPr id="0" name=""/>
        <dsp:cNvSpPr/>
      </dsp:nvSpPr>
      <dsp:spPr>
        <a:xfrm rot="17700000">
          <a:off x="2827473" y="2793835"/>
          <a:ext cx="1231735" cy="593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lvl="0" algn="r" defTabSz="444500">
            <a:lnSpc>
              <a:spcPct val="90000"/>
            </a:lnSpc>
            <a:spcBef>
              <a:spcPct val="0"/>
            </a:spcBef>
            <a:spcAft>
              <a:spcPct val="35000"/>
            </a:spcAft>
          </a:pPr>
          <a:r>
            <a:rPr lang="es-ES" sz="1000" kern="1200" dirty="0" err="1"/>
            <a:t>Entretiens</a:t>
          </a:r>
          <a:r>
            <a:rPr lang="es-ES" sz="1000" kern="1200" dirty="0"/>
            <a:t> et FG des EJM (24 </a:t>
          </a:r>
          <a:r>
            <a:rPr lang="es-ES" sz="1000" kern="1200" dirty="0" err="1"/>
            <a:t>août</a:t>
          </a:r>
          <a:r>
            <a:rPr lang="es-ES" sz="1000" kern="1200" dirty="0"/>
            <a:t> </a:t>
          </a:r>
          <a:r>
            <a:rPr lang="es-ES" sz="1000" kern="1200" dirty="0" err="1"/>
            <a:t>au</a:t>
          </a:r>
          <a:r>
            <a:rPr lang="es-ES" sz="1000" kern="1200" dirty="0"/>
            <a:t> 5 septiembre 2020)</a:t>
          </a:r>
        </a:p>
      </dsp:txBody>
      <dsp:txXfrm>
        <a:off x="2827473" y="2793835"/>
        <a:ext cx="1231735" cy="593896"/>
      </dsp:txXfrm>
    </dsp:sp>
    <dsp:sp modelId="{A225BA89-00E9-4E34-A10E-7B48C32F11B3}">
      <dsp:nvSpPr>
        <dsp:cNvPr id="0" name=""/>
        <dsp:cNvSpPr/>
      </dsp:nvSpPr>
      <dsp:spPr>
        <a:xfrm rot="17700000">
          <a:off x="4490329" y="1114880"/>
          <a:ext cx="1231735" cy="593896"/>
        </a:xfrm>
        <a:prstGeom prst="rect">
          <a:avLst/>
        </a:prstGeom>
        <a:noFill/>
        <a:ln>
          <a:noFill/>
        </a:ln>
        <a:effectLst/>
      </dsp:spPr>
      <dsp:style>
        <a:lnRef idx="0">
          <a:scrgbClr r="0" g="0" b="0"/>
        </a:lnRef>
        <a:fillRef idx="0">
          <a:scrgbClr r="0" g="0" b="0"/>
        </a:fillRef>
        <a:effectRef idx="0">
          <a:scrgbClr r="0" g="0" b="0"/>
        </a:effectRef>
        <a:fontRef idx="minor"/>
      </dsp:style>
    </dsp:sp>
    <dsp:sp modelId="{5688281F-C36D-4654-A722-F506D766BCEC}">
      <dsp:nvSpPr>
        <dsp:cNvPr id="0" name=""/>
        <dsp:cNvSpPr/>
      </dsp:nvSpPr>
      <dsp:spPr>
        <a:xfrm>
          <a:off x="4167170" y="2299189"/>
          <a:ext cx="516728" cy="529113"/>
        </a:xfrm>
        <a:prstGeom prst="ellipse">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373C2E-5145-4E30-A44B-2D683AD7B57D}">
      <dsp:nvSpPr>
        <dsp:cNvPr id="0" name=""/>
        <dsp:cNvSpPr/>
      </dsp:nvSpPr>
      <dsp:spPr>
        <a:xfrm rot="17700000">
          <a:off x="3380136" y="3001696"/>
          <a:ext cx="1231735" cy="5938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25400" bIns="0" numCol="1" spcCol="1270" anchor="ctr" anchorCtr="0">
          <a:noAutofit/>
        </a:bodyPr>
        <a:lstStyle/>
        <a:p>
          <a:pPr lvl="0" algn="l" defTabSz="444500">
            <a:lnSpc>
              <a:spcPct val="90000"/>
            </a:lnSpc>
            <a:spcBef>
              <a:spcPct val="0"/>
            </a:spcBef>
            <a:spcAft>
              <a:spcPct val="35000"/>
            </a:spcAft>
          </a:pPr>
          <a:r>
            <a:rPr lang="es-ES" sz="1000" kern="1200" dirty="0" err="1"/>
            <a:t>Entretiens</a:t>
          </a:r>
          <a:r>
            <a:rPr lang="es-ES" sz="1000" kern="1200" dirty="0"/>
            <a:t> </a:t>
          </a:r>
          <a:r>
            <a:rPr lang="es-ES" sz="1000" kern="1200" dirty="0" err="1"/>
            <a:t>institutionnels</a:t>
          </a:r>
          <a:r>
            <a:rPr lang="es-ES" sz="1000" kern="1200" dirty="0"/>
            <a:t> </a:t>
          </a:r>
          <a:r>
            <a:rPr lang="es-ES" sz="1000" kern="1200" dirty="0" err="1"/>
            <a:t>nationaux</a:t>
          </a:r>
          <a:r>
            <a:rPr lang="es-ES" sz="1000" kern="1200" dirty="0"/>
            <a:t> et </a:t>
          </a:r>
          <a:r>
            <a:rPr lang="es-ES" sz="1000" kern="1200" dirty="0" err="1"/>
            <a:t>régionaux</a:t>
          </a:r>
          <a:r>
            <a:rPr lang="es-ES" sz="1000" kern="1200" dirty="0"/>
            <a:t> (</a:t>
          </a:r>
          <a:r>
            <a:rPr lang="es-ES" sz="1000" kern="1200" dirty="0" err="1"/>
            <a:t>août</a:t>
          </a:r>
          <a:r>
            <a:rPr lang="es-ES" sz="1000" kern="1200" dirty="0"/>
            <a:t> 2020)</a:t>
          </a:r>
        </a:p>
      </dsp:txBody>
      <dsp:txXfrm>
        <a:off x="3380136" y="3001696"/>
        <a:ext cx="1231735" cy="593896"/>
      </dsp:txXfrm>
    </dsp:sp>
    <dsp:sp modelId="{A3ED31C0-50E9-455E-B7B0-153B8D4FC73A}">
      <dsp:nvSpPr>
        <dsp:cNvPr id="0" name=""/>
        <dsp:cNvSpPr/>
      </dsp:nvSpPr>
      <dsp:spPr>
        <a:xfrm rot="17700000">
          <a:off x="5171064" y="1114880"/>
          <a:ext cx="1231735" cy="593896"/>
        </a:xfrm>
        <a:prstGeom prst="rect">
          <a:avLst/>
        </a:prstGeom>
        <a:noFill/>
        <a:ln>
          <a:noFill/>
        </a:ln>
        <a:effectLst/>
      </dsp:spPr>
      <dsp:style>
        <a:lnRef idx="0">
          <a:scrgbClr r="0" g="0" b="0"/>
        </a:lnRef>
        <a:fillRef idx="0">
          <a:scrgbClr r="0" g="0" b="0"/>
        </a:fillRef>
        <a:effectRef idx="0">
          <a:scrgbClr r="0" g="0" b="0"/>
        </a:effectRef>
        <a:fontRef idx="minor"/>
      </dsp:style>
    </dsp:sp>
    <dsp:sp modelId="{A252B06F-367C-4D94-BA67-EF8F43AF2A14}">
      <dsp:nvSpPr>
        <dsp:cNvPr id="0" name=""/>
        <dsp:cNvSpPr/>
      </dsp:nvSpPr>
      <dsp:spPr>
        <a:xfrm>
          <a:off x="4696232" y="2472985"/>
          <a:ext cx="1145427" cy="1145427"/>
        </a:xfrm>
        <a:prstGeom prst="donut">
          <a:avLst>
            <a:gd name="adj" fmla="val 2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A0C9EA-9D47-4EBF-8543-EBA3C86F4D91}">
      <dsp:nvSpPr>
        <dsp:cNvPr id="0" name=""/>
        <dsp:cNvSpPr/>
      </dsp:nvSpPr>
      <dsp:spPr>
        <a:xfrm rot="17700000">
          <a:off x="5085892" y="1486838"/>
          <a:ext cx="1423893" cy="686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s-ES" sz="1800" b="1" kern="1200" dirty="0" err="1"/>
            <a:t>Traitement</a:t>
          </a:r>
          <a:r>
            <a:rPr lang="es-ES" sz="1800" b="1" kern="1200" dirty="0"/>
            <a:t> des </a:t>
          </a:r>
          <a:r>
            <a:rPr lang="es-ES" sz="1800" b="1" kern="1200" dirty="0" err="1"/>
            <a:t>données</a:t>
          </a:r>
          <a:endParaRPr lang="es-ES" sz="1800" b="1" kern="1200" dirty="0"/>
        </a:p>
      </dsp:txBody>
      <dsp:txXfrm>
        <a:off x="5085892" y="1486838"/>
        <a:ext cx="1423893" cy="686206"/>
      </dsp:txXfrm>
    </dsp:sp>
    <dsp:sp modelId="{8267D696-E8D0-4627-BDA3-75C70937CBF6}">
      <dsp:nvSpPr>
        <dsp:cNvPr id="0" name=""/>
        <dsp:cNvSpPr/>
      </dsp:nvSpPr>
      <dsp:spPr>
        <a:xfrm>
          <a:off x="7851510" y="1346297"/>
          <a:ext cx="1145427" cy="1145427"/>
        </a:xfrm>
        <a:prstGeom prst="donut">
          <a:avLst>
            <a:gd name="adj" fmla="val 2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07F650-B107-4F23-847C-370FD3EB3A63}">
      <dsp:nvSpPr>
        <dsp:cNvPr id="0" name=""/>
        <dsp:cNvSpPr/>
      </dsp:nvSpPr>
      <dsp:spPr>
        <a:xfrm rot="17700000">
          <a:off x="8242346" y="349348"/>
          <a:ext cx="1332690" cy="881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s-ES" sz="1800" b="1" kern="1200" dirty="0"/>
            <a:t>Elaboration des </a:t>
          </a:r>
          <a:r>
            <a:rPr lang="es-ES" sz="1800" b="1" kern="1200" dirty="0" err="1"/>
            <a:t>rapports</a:t>
          </a:r>
          <a:r>
            <a:rPr lang="es-ES" sz="1800" b="1" kern="1200" dirty="0"/>
            <a:t> </a:t>
          </a:r>
          <a:r>
            <a:rPr lang="es-ES" sz="1800" b="1" kern="1200" dirty="0" err="1"/>
            <a:t>d’étud</a:t>
          </a:r>
          <a:r>
            <a:rPr lang="es-ES" sz="1800" kern="1200" dirty="0" err="1"/>
            <a:t>e</a:t>
          </a:r>
          <a:endParaRPr lang="es-ES" sz="1800" kern="1200" dirty="0"/>
        </a:p>
      </dsp:txBody>
      <dsp:txXfrm>
        <a:off x="8242346" y="349348"/>
        <a:ext cx="1332690" cy="881791"/>
      </dsp:txXfrm>
    </dsp:sp>
    <dsp:sp modelId="{2B3968A3-1E34-41C3-84A6-617B0B248D6E}">
      <dsp:nvSpPr>
        <dsp:cNvPr id="0" name=""/>
        <dsp:cNvSpPr/>
      </dsp:nvSpPr>
      <dsp:spPr>
        <a:xfrm>
          <a:off x="9512959" y="3015082"/>
          <a:ext cx="47833" cy="757356"/>
        </a:xfrm>
        <a:prstGeom prst="donut">
          <a:avLst>
            <a:gd name="adj" fmla="val 2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E36EA8-70C4-4849-8B1E-BE90135327F2}">
      <dsp:nvSpPr>
        <dsp:cNvPr id="0" name=""/>
        <dsp:cNvSpPr/>
      </dsp:nvSpPr>
      <dsp:spPr>
        <a:xfrm rot="17700000">
          <a:off x="5868161" y="2949075"/>
          <a:ext cx="962989" cy="449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0" rIns="0" bIns="0" numCol="1" spcCol="1270" anchor="ctr" anchorCtr="0">
          <a:noAutofit/>
        </a:bodyPr>
        <a:lstStyle/>
        <a:p>
          <a:pPr lvl="0" algn="r" defTabSz="533400">
            <a:lnSpc>
              <a:spcPct val="90000"/>
            </a:lnSpc>
            <a:spcBef>
              <a:spcPct val="0"/>
            </a:spcBef>
            <a:spcAft>
              <a:spcPct val="35000"/>
            </a:spcAft>
          </a:pPr>
          <a:r>
            <a:rPr lang="es-ES" sz="1200" kern="1200" dirty="0"/>
            <a:t>Elaboration des masques de </a:t>
          </a:r>
          <a:r>
            <a:rPr lang="es-ES" sz="1200" kern="1200" dirty="0" err="1"/>
            <a:t>saisie</a:t>
          </a:r>
          <a:r>
            <a:rPr lang="es-ES" sz="1200" kern="1200" dirty="0"/>
            <a:t> (sept. 20</a:t>
          </a:r>
          <a:r>
            <a:rPr lang="es-ES" sz="1200" i="1" kern="1200" dirty="0"/>
            <a:t>2</a:t>
          </a:r>
          <a:r>
            <a:rPr lang="es-ES" sz="1200" kern="1200" dirty="0"/>
            <a:t>0)</a:t>
          </a:r>
        </a:p>
      </dsp:txBody>
      <dsp:txXfrm>
        <a:off x="5868161" y="2949075"/>
        <a:ext cx="962989" cy="449049"/>
      </dsp:txXfrm>
    </dsp:sp>
    <dsp:sp modelId="{263CD77B-2C6A-4B1E-AE11-36698C2B3101}">
      <dsp:nvSpPr>
        <dsp:cNvPr id="0" name=""/>
        <dsp:cNvSpPr/>
      </dsp:nvSpPr>
      <dsp:spPr>
        <a:xfrm>
          <a:off x="10050613" y="860538"/>
          <a:ext cx="40754" cy="933168"/>
        </a:xfrm>
        <a:prstGeom prst="donut">
          <a:avLst>
            <a:gd name="adj" fmla="val 20000"/>
          </a:avLst>
        </a:prstGeom>
        <a:solidFill>
          <a:schemeClr val="accent1">
            <a:hueOff val="0"/>
            <a:satOff val="0"/>
            <a:lumOff val="0"/>
            <a:alphaOff val="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4FEF12-B86C-4467-915D-FF5D982F016F}">
      <dsp:nvSpPr>
        <dsp:cNvPr id="0" name=""/>
        <dsp:cNvSpPr/>
      </dsp:nvSpPr>
      <dsp:spPr>
        <a:xfrm rot="17700000">
          <a:off x="6841645" y="2819691"/>
          <a:ext cx="962989" cy="449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0" rIns="0" bIns="0" numCol="1" spcCol="1270" anchor="ctr" anchorCtr="0">
          <a:noAutofit/>
        </a:bodyPr>
        <a:lstStyle/>
        <a:p>
          <a:pPr lvl="0" algn="r" defTabSz="444500">
            <a:lnSpc>
              <a:spcPct val="90000"/>
            </a:lnSpc>
            <a:spcBef>
              <a:spcPct val="0"/>
            </a:spcBef>
            <a:spcAft>
              <a:spcPct val="35000"/>
            </a:spcAft>
          </a:pPr>
          <a:r>
            <a:rPr lang="es-ES" sz="1000" kern="1200" dirty="0" err="1"/>
            <a:t>Saisie</a:t>
          </a:r>
          <a:r>
            <a:rPr lang="es-ES" sz="1000" kern="1200" dirty="0"/>
            <a:t> des </a:t>
          </a:r>
          <a:r>
            <a:rPr lang="es-ES" sz="1000" kern="1200" dirty="0" err="1"/>
            <a:t>données</a:t>
          </a:r>
          <a:r>
            <a:rPr lang="es-ES" sz="1000" kern="1200" dirty="0"/>
            <a:t> (sept. 2020)</a:t>
          </a:r>
        </a:p>
      </dsp:txBody>
      <dsp:txXfrm>
        <a:off x="6841645" y="2819691"/>
        <a:ext cx="962989" cy="4490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79F76-84E7-4239-90F3-68C18504BBB8}">
      <dsp:nvSpPr>
        <dsp:cNvPr id="0" name=""/>
        <dsp:cNvSpPr/>
      </dsp:nvSpPr>
      <dsp:spPr>
        <a:xfrm>
          <a:off x="3802092" y="1412575"/>
          <a:ext cx="1486141" cy="1060571"/>
        </a:xfrm>
        <a:prstGeom prst="ellipse">
          <a:avLst/>
        </a:prstGeom>
        <a:solidFill>
          <a:schemeClr val="accent2">
            <a:lumMod val="60000"/>
            <a:lumOff val="4000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err="1"/>
            <a:t>Perspective</a:t>
          </a:r>
          <a:r>
            <a:rPr lang="es-ES" sz="1600" b="1" kern="1200" dirty="0"/>
            <a:t> </a:t>
          </a:r>
          <a:r>
            <a:rPr lang="es-ES" sz="1600" b="1" kern="1200" dirty="0" err="1"/>
            <a:t>Genre</a:t>
          </a:r>
          <a:endParaRPr lang="es-ES" sz="1600" b="1" kern="1200" dirty="0"/>
        </a:p>
      </dsp:txBody>
      <dsp:txXfrm>
        <a:off x="4019732" y="1567892"/>
        <a:ext cx="1050861" cy="749937"/>
      </dsp:txXfrm>
    </dsp:sp>
    <dsp:sp modelId="{E491824E-93B6-4914-9548-6D6B874A7922}">
      <dsp:nvSpPr>
        <dsp:cNvPr id="0" name=""/>
        <dsp:cNvSpPr/>
      </dsp:nvSpPr>
      <dsp:spPr>
        <a:xfrm rot="16200000">
          <a:off x="4392095" y="1248912"/>
          <a:ext cx="306135" cy="21190"/>
        </a:xfrm>
        <a:custGeom>
          <a:avLst/>
          <a:gdLst/>
          <a:ahLst/>
          <a:cxnLst/>
          <a:rect l="0" t="0" r="0" b="0"/>
          <a:pathLst>
            <a:path>
              <a:moveTo>
                <a:pt x="0" y="10595"/>
              </a:moveTo>
              <a:lnTo>
                <a:pt x="306135" y="1059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537509" y="1251854"/>
        <a:ext cx="15306" cy="15306"/>
      </dsp:txXfrm>
    </dsp:sp>
    <dsp:sp modelId="{68B43F11-77CF-4118-942B-CDAA389E0728}">
      <dsp:nvSpPr>
        <dsp:cNvPr id="0" name=""/>
        <dsp:cNvSpPr/>
      </dsp:nvSpPr>
      <dsp:spPr>
        <a:xfrm>
          <a:off x="3480715" y="-38438"/>
          <a:ext cx="2128895" cy="1144878"/>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err="1"/>
            <a:t>Représentativité</a:t>
          </a:r>
          <a:r>
            <a:rPr lang="es-ES" sz="1600" b="1" kern="1200" dirty="0"/>
            <a:t> des </a:t>
          </a:r>
          <a:r>
            <a:rPr lang="es-ES" sz="1600" b="1" kern="1200" dirty="0" err="1"/>
            <a:t>filles</a:t>
          </a:r>
          <a:r>
            <a:rPr lang="es-ES" sz="1600" b="1" kern="1200" dirty="0"/>
            <a:t> </a:t>
          </a:r>
          <a:r>
            <a:rPr lang="es-ES" sz="1600" b="1" kern="1200" dirty="0" err="1"/>
            <a:t>dans</a:t>
          </a:r>
          <a:r>
            <a:rPr lang="es-ES" sz="1600" b="1" kern="1200" dirty="0"/>
            <a:t> </a:t>
          </a:r>
          <a:r>
            <a:rPr lang="es-ES" sz="1600" b="1" kern="1200" dirty="0" err="1"/>
            <a:t>l’échantillonnage</a:t>
          </a:r>
          <a:endParaRPr lang="es-ES" sz="1600" b="1" kern="1200" dirty="0"/>
        </a:p>
      </dsp:txBody>
      <dsp:txXfrm>
        <a:off x="3792484" y="129226"/>
        <a:ext cx="1505357" cy="809550"/>
      </dsp:txXfrm>
    </dsp:sp>
    <dsp:sp modelId="{5CA0F962-1121-46E1-87ED-2AFCD794F83C}">
      <dsp:nvSpPr>
        <dsp:cNvPr id="0" name=""/>
        <dsp:cNvSpPr/>
      </dsp:nvSpPr>
      <dsp:spPr>
        <a:xfrm rot="21559858">
          <a:off x="5288112" y="1919773"/>
          <a:ext cx="653758" cy="21190"/>
        </a:xfrm>
        <a:custGeom>
          <a:avLst/>
          <a:gdLst/>
          <a:ahLst/>
          <a:cxnLst/>
          <a:rect l="0" t="0" r="0" b="0"/>
          <a:pathLst>
            <a:path>
              <a:moveTo>
                <a:pt x="0" y="10595"/>
              </a:moveTo>
              <a:lnTo>
                <a:pt x="653758" y="1059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5598647" y="1914024"/>
        <a:ext cx="32687" cy="32687"/>
      </dsp:txXfrm>
    </dsp:sp>
    <dsp:sp modelId="{4C49F5BF-BE85-4FA1-99E1-AD819A6012EE}">
      <dsp:nvSpPr>
        <dsp:cNvPr id="0" name=""/>
        <dsp:cNvSpPr/>
      </dsp:nvSpPr>
      <dsp:spPr>
        <a:xfrm>
          <a:off x="5941684" y="1212071"/>
          <a:ext cx="2116707" cy="1404247"/>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err="1"/>
            <a:t>Spécificités</a:t>
          </a:r>
          <a:r>
            <a:rPr lang="es-ES" sz="1600" b="1" kern="1200" dirty="0"/>
            <a:t> </a:t>
          </a:r>
          <a:r>
            <a:rPr lang="es-ES" sz="1600" b="1" kern="1200" dirty="0" err="1"/>
            <a:t>liées</a:t>
          </a:r>
          <a:r>
            <a:rPr lang="es-ES" sz="1600" b="1" kern="1200" dirty="0"/>
            <a:t> </a:t>
          </a:r>
          <a:r>
            <a:rPr lang="es-ES" sz="1600" b="1" kern="1200" dirty="0" err="1"/>
            <a:t>au</a:t>
          </a:r>
          <a:r>
            <a:rPr lang="es-ES" sz="1600" b="1" kern="1200" dirty="0"/>
            <a:t> </a:t>
          </a:r>
          <a:r>
            <a:rPr lang="es-ES" sz="1600" b="1" kern="1200" dirty="0" err="1"/>
            <a:t>genre</a:t>
          </a:r>
          <a:r>
            <a:rPr lang="es-ES" sz="1600" b="1" kern="1200" dirty="0"/>
            <a:t> </a:t>
          </a:r>
          <a:r>
            <a:rPr lang="es-ES" sz="1600" b="1" kern="1200" dirty="0" err="1"/>
            <a:t>dans</a:t>
          </a:r>
          <a:r>
            <a:rPr lang="es-ES" sz="1600" b="1" kern="1200" dirty="0"/>
            <a:t> la </a:t>
          </a:r>
          <a:r>
            <a:rPr lang="es-ES" sz="1600" b="1" kern="1200" dirty="0" err="1"/>
            <a:t>migration</a:t>
          </a:r>
          <a:endParaRPr lang="es-ES" sz="1600" b="1" kern="1200" dirty="0"/>
        </a:p>
      </dsp:txBody>
      <dsp:txXfrm>
        <a:off x="6251669" y="1417718"/>
        <a:ext cx="1496737" cy="992953"/>
      </dsp:txXfrm>
    </dsp:sp>
    <dsp:sp modelId="{AF51B8EB-9802-4052-A391-9AEAFE310678}">
      <dsp:nvSpPr>
        <dsp:cNvPr id="0" name=""/>
        <dsp:cNvSpPr/>
      </dsp:nvSpPr>
      <dsp:spPr>
        <a:xfrm rot="5400000">
          <a:off x="4418695" y="2589020"/>
          <a:ext cx="252935" cy="21190"/>
        </a:xfrm>
        <a:custGeom>
          <a:avLst/>
          <a:gdLst/>
          <a:ahLst/>
          <a:cxnLst/>
          <a:rect l="0" t="0" r="0" b="0"/>
          <a:pathLst>
            <a:path>
              <a:moveTo>
                <a:pt x="0" y="10595"/>
              </a:moveTo>
              <a:lnTo>
                <a:pt x="252935" y="1059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4538839" y="2593291"/>
        <a:ext cx="12646" cy="12646"/>
      </dsp:txXfrm>
    </dsp:sp>
    <dsp:sp modelId="{9077EA2D-1AB4-4368-8C5B-5235D48C3B09}">
      <dsp:nvSpPr>
        <dsp:cNvPr id="0" name=""/>
        <dsp:cNvSpPr/>
      </dsp:nvSpPr>
      <dsp:spPr>
        <a:xfrm>
          <a:off x="3538960" y="2726083"/>
          <a:ext cx="2012406" cy="1221679"/>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err="1"/>
            <a:t>Adaptation</a:t>
          </a:r>
          <a:r>
            <a:rPr lang="es-ES" sz="1600" b="1" kern="1200" dirty="0"/>
            <a:t> des </a:t>
          </a:r>
          <a:r>
            <a:rPr lang="es-ES" sz="1600" b="1" kern="1200" dirty="0" err="1"/>
            <a:t>outils</a:t>
          </a:r>
          <a:r>
            <a:rPr lang="es-ES" sz="1600" b="1" kern="1200" dirty="0"/>
            <a:t> de </a:t>
          </a:r>
          <a:r>
            <a:rPr lang="es-ES" sz="1600" b="1" kern="1200" dirty="0" err="1"/>
            <a:t>collecte</a:t>
          </a:r>
          <a:endParaRPr lang="es-ES" sz="1600" b="1" kern="1200" dirty="0"/>
        </a:p>
      </dsp:txBody>
      <dsp:txXfrm>
        <a:off x="3833670" y="2904994"/>
        <a:ext cx="1422986" cy="863857"/>
      </dsp:txXfrm>
    </dsp:sp>
    <dsp:sp modelId="{F2CCC07E-5C1F-41AD-AF88-BE0DAA6A3C7F}">
      <dsp:nvSpPr>
        <dsp:cNvPr id="0" name=""/>
        <dsp:cNvSpPr/>
      </dsp:nvSpPr>
      <dsp:spPr>
        <a:xfrm rot="10764193">
          <a:off x="3131101" y="1943500"/>
          <a:ext cx="671087" cy="21190"/>
        </a:xfrm>
        <a:custGeom>
          <a:avLst/>
          <a:gdLst/>
          <a:ahLst/>
          <a:cxnLst/>
          <a:rect l="0" t="0" r="0" b="0"/>
          <a:pathLst>
            <a:path>
              <a:moveTo>
                <a:pt x="0" y="10595"/>
              </a:moveTo>
              <a:lnTo>
                <a:pt x="671087" y="10595"/>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0800000">
        <a:off x="3449868" y="1937318"/>
        <a:ext cx="33554" cy="33554"/>
      </dsp:txXfrm>
    </dsp:sp>
    <dsp:sp modelId="{7B46AF41-0CEF-43AC-A9D7-BDF17C9B6DC4}">
      <dsp:nvSpPr>
        <dsp:cNvPr id="0" name=""/>
        <dsp:cNvSpPr/>
      </dsp:nvSpPr>
      <dsp:spPr>
        <a:xfrm>
          <a:off x="1125787" y="1253490"/>
          <a:ext cx="2005439" cy="1429086"/>
        </a:xfrm>
        <a:prstGeom prst="ellipse">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S" sz="1600" b="1" kern="1200" dirty="0"/>
            <a:t>Analyse des </a:t>
          </a:r>
          <a:r>
            <a:rPr lang="es-ES" sz="1600" b="1" kern="1200" dirty="0" err="1"/>
            <a:t>rôles</a:t>
          </a:r>
          <a:r>
            <a:rPr lang="es-ES" sz="1600" b="1" kern="1200" dirty="0"/>
            <a:t> de </a:t>
          </a:r>
          <a:r>
            <a:rPr lang="es-ES" sz="1600" b="1" kern="1200" dirty="0" err="1"/>
            <a:t>genre</a:t>
          </a:r>
          <a:r>
            <a:rPr lang="es-ES" sz="1600" b="1" kern="1200" dirty="0"/>
            <a:t> </a:t>
          </a:r>
          <a:r>
            <a:rPr lang="es-ES" sz="1600" b="1" kern="1200" dirty="0" err="1"/>
            <a:t>dans</a:t>
          </a:r>
          <a:r>
            <a:rPr lang="es-ES" sz="1600" b="1" kern="1200" dirty="0"/>
            <a:t> la migration</a:t>
          </a:r>
        </a:p>
      </dsp:txBody>
      <dsp:txXfrm>
        <a:off x="1419477" y="1462775"/>
        <a:ext cx="1418059" cy="10105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270C1-38C5-4C12-8249-E8507E12BA0D}">
      <dsp:nvSpPr>
        <dsp:cNvPr id="0" name=""/>
        <dsp:cNvSpPr/>
      </dsp:nvSpPr>
      <dsp:spPr>
        <a:xfrm rot="16200000">
          <a:off x="5289" y="-5289"/>
          <a:ext cx="1814256" cy="1824836"/>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fr-FR" sz="1400" b="1" kern="1200" dirty="0">
              <a:effectLst/>
              <a:ea typeface="Times New Roman" panose="02020603050405020304" pitchFamily="18" charset="0"/>
            </a:rPr>
            <a:t>Protocole de 1979 </a:t>
          </a:r>
          <a:r>
            <a:rPr lang="fr-FR" sz="1400" b="1" kern="1200" dirty="0">
              <a:effectLst/>
            </a:rPr>
            <a:t>sur la libre circulation des personnes, le droit de résidence et </a:t>
          </a:r>
          <a:r>
            <a:rPr lang="es-ES" sz="1400" b="1" kern="1200" dirty="0" err="1">
              <a:effectLst/>
            </a:rPr>
            <a:t>d’établissement</a:t>
          </a:r>
          <a:endParaRPr lang="es-ES" sz="1400" kern="1200" dirty="0"/>
        </a:p>
      </dsp:txBody>
      <dsp:txXfrm rot="5400000">
        <a:off x="-1" y="1"/>
        <a:ext cx="1824836" cy="1360692"/>
      </dsp:txXfrm>
    </dsp:sp>
    <dsp:sp modelId="{D01C661E-BC8C-4F76-8025-C9A5A9C6F538}">
      <dsp:nvSpPr>
        <dsp:cNvPr id="0" name=""/>
        <dsp:cNvSpPr/>
      </dsp:nvSpPr>
      <dsp:spPr>
        <a:xfrm>
          <a:off x="1824836" y="0"/>
          <a:ext cx="1824836" cy="1814256"/>
        </a:xfrm>
        <a:prstGeom prst="round1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a:t>Approche commune sur la Migration (2008)</a:t>
          </a:r>
          <a:endParaRPr lang="es-ES" sz="1800" kern="1200" dirty="0"/>
        </a:p>
      </dsp:txBody>
      <dsp:txXfrm>
        <a:off x="1824836" y="0"/>
        <a:ext cx="1824836" cy="1360692"/>
      </dsp:txXfrm>
    </dsp:sp>
    <dsp:sp modelId="{15B34CF0-7A80-4ECF-906C-B015E76BD2B5}">
      <dsp:nvSpPr>
        <dsp:cNvPr id="0" name=""/>
        <dsp:cNvSpPr/>
      </dsp:nvSpPr>
      <dsp:spPr>
        <a:xfrm rot="10800000">
          <a:off x="0" y="1814256"/>
          <a:ext cx="1824836" cy="1814256"/>
        </a:xfrm>
        <a:prstGeom prst="round1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a:t>Vision 2020</a:t>
          </a:r>
          <a:endParaRPr lang="es-ES" sz="1800" kern="1200" dirty="0"/>
        </a:p>
      </dsp:txBody>
      <dsp:txXfrm rot="10800000">
        <a:off x="0" y="2267820"/>
        <a:ext cx="1824836" cy="1360692"/>
      </dsp:txXfrm>
    </dsp:sp>
    <dsp:sp modelId="{4B96A877-4DFA-44C7-8DFA-91BFC2E14D55}">
      <dsp:nvSpPr>
        <dsp:cNvPr id="0" name=""/>
        <dsp:cNvSpPr/>
      </dsp:nvSpPr>
      <dsp:spPr>
        <a:xfrm rot="5400000">
          <a:off x="1830125" y="1808966"/>
          <a:ext cx="1814256" cy="1824836"/>
        </a:xfrm>
        <a:prstGeom prst="round1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a:t>Programme d’Initiatives Transfrontalières (P.I.T.), 2005</a:t>
          </a:r>
          <a:endParaRPr lang="es-ES" sz="1800" b="1" kern="1200" dirty="0"/>
        </a:p>
      </dsp:txBody>
      <dsp:txXfrm rot="-5400000">
        <a:off x="1824835" y="2267820"/>
        <a:ext cx="1824836" cy="1360692"/>
      </dsp:txXfrm>
    </dsp:sp>
    <dsp:sp modelId="{AEF1871F-1CD0-4934-B1C5-FDBEAEE4F760}">
      <dsp:nvSpPr>
        <dsp:cNvPr id="0" name=""/>
        <dsp:cNvSpPr/>
      </dsp:nvSpPr>
      <dsp:spPr>
        <a:xfrm>
          <a:off x="1277385" y="1360692"/>
          <a:ext cx="1094901" cy="907128"/>
        </a:xfrm>
        <a:prstGeom prst="roundRect">
          <a:avLst/>
        </a:prstGeom>
        <a:solidFill>
          <a:srgbClr val="CC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b="1" kern="1200" dirty="0">
              <a:solidFill>
                <a:schemeClr val="bg1"/>
              </a:solidFill>
            </a:rPr>
            <a:t>CEDAO</a:t>
          </a:r>
        </a:p>
      </dsp:txBody>
      <dsp:txXfrm>
        <a:off x="1321667" y="1404974"/>
        <a:ext cx="1006337" cy="8185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270C1-38C5-4C12-8249-E8507E12BA0D}">
      <dsp:nvSpPr>
        <dsp:cNvPr id="0" name=""/>
        <dsp:cNvSpPr/>
      </dsp:nvSpPr>
      <dsp:spPr>
        <a:xfrm rot="16200000">
          <a:off x="90098" y="-90098"/>
          <a:ext cx="1787751" cy="1967948"/>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err="1"/>
            <a:t>Déclaration</a:t>
          </a:r>
          <a:r>
            <a:rPr lang="es-ES" sz="1800" b="1" kern="1200" dirty="0"/>
            <a:t> </a:t>
          </a:r>
          <a:r>
            <a:rPr lang="es-ES" sz="1800" b="1" kern="1200" dirty="0" err="1"/>
            <a:t>Universelle</a:t>
          </a:r>
          <a:r>
            <a:rPr lang="es-ES" sz="1800" b="1" kern="1200" dirty="0"/>
            <a:t> des </a:t>
          </a:r>
          <a:r>
            <a:rPr lang="es-ES" sz="1800" b="1" kern="1200" dirty="0" err="1"/>
            <a:t>Droits</a:t>
          </a:r>
          <a:r>
            <a:rPr lang="es-ES" sz="1800" b="1" kern="1200" dirty="0"/>
            <a:t> de </a:t>
          </a:r>
          <a:r>
            <a:rPr lang="es-ES" sz="1800" b="1" kern="1200" dirty="0" err="1"/>
            <a:t>l’Homme</a:t>
          </a:r>
          <a:r>
            <a:rPr lang="es-ES" sz="1800" b="1" kern="1200" dirty="0"/>
            <a:t> (art. 13)</a:t>
          </a:r>
        </a:p>
      </dsp:txBody>
      <dsp:txXfrm rot="5400000">
        <a:off x="0" y="0"/>
        <a:ext cx="1967948" cy="1340813"/>
      </dsp:txXfrm>
    </dsp:sp>
    <dsp:sp modelId="{D01C661E-BC8C-4F76-8025-C9A5A9C6F538}">
      <dsp:nvSpPr>
        <dsp:cNvPr id="0" name=""/>
        <dsp:cNvSpPr/>
      </dsp:nvSpPr>
      <dsp:spPr>
        <a:xfrm>
          <a:off x="1967948" y="0"/>
          <a:ext cx="1967948" cy="1787751"/>
        </a:xfrm>
        <a:prstGeom prst="round1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fr-FR" sz="1800" b="1" kern="1200" dirty="0"/>
            <a:t>Convention de Kampala, 2009 (Union Africaine)</a:t>
          </a:r>
          <a:endParaRPr lang="es-ES" sz="1800" kern="1200" dirty="0"/>
        </a:p>
      </dsp:txBody>
      <dsp:txXfrm>
        <a:off x="1967948" y="0"/>
        <a:ext cx="1967948" cy="1340813"/>
      </dsp:txXfrm>
    </dsp:sp>
    <dsp:sp modelId="{15B34CF0-7A80-4ECF-906C-B015E76BD2B5}">
      <dsp:nvSpPr>
        <dsp:cNvPr id="0" name=""/>
        <dsp:cNvSpPr/>
      </dsp:nvSpPr>
      <dsp:spPr>
        <a:xfrm rot="10800000">
          <a:off x="0" y="1787751"/>
          <a:ext cx="1967948" cy="1787751"/>
        </a:xfrm>
        <a:prstGeom prst="round1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ES" sz="1400" b="1" kern="1200" dirty="0" err="1"/>
            <a:t>Convention</a:t>
          </a:r>
          <a:r>
            <a:rPr lang="es-ES" sz="1400" b="1" kern="1200" dirty="0"/>
            <a:t> des </a:t>
          </a:r>
          <a:r>
            <a:rPr lang="es-ES" sz="1400" b="1" kern="1200" dirty="0" err="1"/>
            <a:t>Nations</a:t>
          </a:r>
          <a:r>
            <a:rPr lang="es-ES" sz="1400" b="1" kern="1200" dirty="0"/>
            <a:t> </a:t>
          </a:r>
          <a:r>
            <a:rPr lang="es-ES" sz="1400" b="1" kern="1200" dirty="0" err="1"/>
            <a:t>Unies</a:t>
          </a:r>
          <a:r>
            <a:rPr lang="es-ES" sz="1400" b="1" kern="1200" dirty="0"/>
            <a:t> </a:t>
          </a:r>
          <a:r>
            <a:rPr lang="fr-FR" sz="1400" b="1" kern="1200" dirty="0"/>
            <a:t>sur la protection des droits de tous les travailleurs migrants et des membres de leur famille (1990)</a:t>
          </a:r>
          <a:endParaRPr lang="es-ES" sz="1400" b="1" kern="1200" dirty="0"/>
        </a:p>
      </dsp:txBody>
      <dsp:txXfrm rot="10800000">
        <a:off x="0" y="2234689"/>
        <a:ext cx="1967948" cy="1340813"/>
      </dsp:txXfrm>
    </dsp:sp>
    <dsp:sp modelId="{4B96A877-4DFA-44C7-8DFA-91BFC2E14D55}">
      <dsp:nvSpPr>
        <dsp:cNvPr id="0" name=""/>
        <dsp:cNvSpPr/>
      </dsp:nvSpPr>
      <dsp:spPr>
        <a:xfrm rot="5400000">
          <a:off x="2058046" y="1697653"/>
          <a:ext cx="1787751" cy="1967948"/>
        </a:xfrm>
        <a:prstGeom prst="round1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S" sz="1800" b="1" kern="1200" dirty="0"/>
            <a:t>Pacte </a:t>
          </a:r>
          <a:r>
            <a:rPr lang="es-ES" sz="1800" b="1" kern="1200" dirty="0" err="1"/>
            <a:t>Mondial</a:t>
          </a:r>
          <a:r>
            <a:rPr lang="es-ES" sz="1800" b="1" kern="1200" dirty="0"/>
            <a:t> sur les </a:t>
          </a:r>
          <a:r>
            <a:rPr lang="es-ES" sz="1800" b="1" kern="1200" dirty="0" err="1"/>
            <a:t>Migrations</a:t>
          </a:r>
          <a:r>
            <a:rPr lang="es-ES" sz="1800" b="1" kern="1200" dirty="0"/>
            <a:t>, 2018</a:t>
          </a:r>
        </a:p>
      </dsp:txBody>
      <dsp:txXfrm rot="-5400000">
        <a:off x="1967948" y="2234689"/>
        <a:ext cx="1967948" cy="1340813"/>
      </dsp:txXfrm>
    </dsp:sp>
    <dsp:sp modelId="{AEF1871F-1CD0-4934-B1C5-FDBEAEE4F760}">
      <dsp:nvSpPr>
        <dsp:cNvPr id="0" name=""/>
        <dsp:cNvSpPr/>
      </dsp:nvSpPr>
      <dsp:spPr>
        <a:xfrm>
          <a:off x="1377563" y="1340813"/>
          <a:ext cx="1180768" cy="893875"/>
        </a:xfrm>
        <a:prstGeom prst="roundRect">
          <a:avLst/>
        </a:prstGeom>
        <a:solidFill>
          <a:srgbClr val="CC0000"/>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800" b="1" kern="1200" dirty="0" err="1">
              <a:solidFill>
                <a:prstClr val="white"/>
              </a:solidFill>
              <a:latin typeface="Calibri" panose="020F0502020204030204"/>
              <a:ea typeface="+mn-ea"/>
              <a:cs typeface="+mn-cs"/>
            </a:rPr>
            <a:t>Traités</a:t>
          </a:r>
          <a:r>
            <a:rPr lang="es-ES" sz="1800" b="1" kern="1200" dirty="0">
              <a:solidFill>
                <a:prstClr val="white"/>
              </a:solidFill>
              <a:latin typeface="Calibri" panose="020F0502020204030204"/>
              <a:ea typeface="+mn-ea"/>
              <a:cs typeface="+mn-cs"/>
            </a:rPr>
            <a:t> </a:t>
          </a:r>
          <a:r>
            <a:rPr lang="es-ES" sz="1800" b="1" kern="1200" dirty="0" err="1">
              <a:solidFill>
                <a:prstClr val="white"/>
              </a:solidFill>
              <a:latin typeface="Calibri" panose="020F0502020204030204"/>
              <a:ea typeface="+mn-ea"/>
              <a:cs typeface="+mn-cs"/>
            </a:rPr>
            <a:t>internationaux</a:t>
          </a:r>
          <a:endParaRPr lang="es-ES" sz="1800" b="1" kern="1200" dirty="0">
            <a:solidFill>
              <a:prstClr val="white"/>
            </a:solidFill>
            <a:latin typeface="Calibri" panose="020F0502020204030204"/>
            <a:ea typeface="+mn-ea"/>
            <a:cs typeface="+mn-cs"/>
          </a:endParaRPr>
        </a:p>
      </dsp:txBody>
      <dsp:txXfrm>
        <a:off x="1421198" y="1384448"/>
        <a:ext cx="1093498" cy="806605"/>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D37542-8B96-4A27-933B-8D87043B60BA}" type="datetimeFigureOut">
              <a:rPr lang="fr-FR" smtClean="0"/>
              <a:t>15/12/2021</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5C9BB6-B80E-40E1-A273-E91CBC19DE25}" type="slidenum">
              <a:rPr lang="fr-FR" smtClean="0"/>
              <a:t>‹N°›</a:t>
            </a:fld>
            <a:endParaRPr lang="fr-FR"/>
          </a:p>
        </p:txBody>
      </p:sp>
    </p:spTree>
    <p:extLst>
      <p:ext uri="{BB962C8B-B14F-4D97-AF65-F5344CB8AC3E}">
        <p14:creationId xmlns:p14="http://schemas.microsoft.com/office/powerpoint/2010/main" val="623672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4DC5332-CE41-445A-B174-698B63558C19}"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B5B6A-0CBF-4BBB-95B1-8BA78DF62DBC}" type="slidenum">
              <a:rPr lang="en-US" smtClean="0"/>
              <a:t>‹N°›</a:t>
            </a:fld>
            <a:endParaRPr lang="en-US"/>
          </a:p>
        </p:txBody>
      </p:sp>
    </p:spTree>
    <p:extLst>
      <p:ext uri="{BB962C8B-B14F-4D97-AF65-F5344CB8AC3E}">
        <p14:creationId xmlns:p14="http://schemas.microsoft.com/office/powerpoint/2010/main" val="1718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C5332-CE41-445A-B174-698B63558C19}"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B5B6A-0CBF-4BBB-95B1-8BA78DF62DBC}" type="slidenum">
              <a:rPr lang="en-US" smtClean="0"/>
              <a:t>‹N°›</a:t>
            </a:fld>
            <a:endParaRPr lang="en-US"/>
          </a:p>
        </p:txBody>
      </p:sp>
    </p:spTree>
    <p:extLst>
      <p:ext uri="{BB962C8B-B14F-4D97-AF65-F5344CB8AC3E}">
        <p14:creationId xmlns:p14="http://schemas.microsoft.com/office/powerpoint/2010/main" val="1378877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C5332-CE41-445A-B174-698B63558C19}"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B5B6A-0CBF-4BBB-95B1-8BA78DF62DBC}" type="slidenum">
              <a:rPr lang="en-US" smtClean="0"/>
              <a:t>‹N°›</a:t>
            </a:fld>
            <a:endParaRPr lang="en-US"/>
          </a:p>
        </p:txBody>
      </p:sp>
    </p:spTree>
    <p:extLst>
      <p:ext uri="{BB962C8B-B14F-4D97-AF65-F5344CB8AC3E}">
        <p14:creationId xmlns:p14="http://schemas.microsoft.com/office/powerpoint/2010/main" val="3862001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DC5332-CE41-445A-B174-698B63558C19}"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B5B6A-0CBF-4BBB-95B1-8BA78DF62DBC}" type="slidenum">
              <a:rPr lang="en-US" smtClean="0"/>
              <a:t>‹N°›</a:t>
            </a:fld>
            <a:endParaRPr lang="en-US"/>
          </a:p>
        </p:txBody>
      </p:sp>
    </p:spTree>
    <p:extLst>
      <p:ext uri="{BB962C8B-B14F-4D97-AF65-F5344CB8AC3E}">
        <p14:creationId xmlns:p14="http://schemas.microsoft.com/office/powerpoint/2010/main" val="1414811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DC5332-CE41-445A-B174-698B63558C19}" type="datetimeFigureOut">
              <a:rPr lang="en-US" smtClean="0"/>
              <a:t>12/15/2021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B5B6A-0CBF-4BBB-95B1-8BA78DF62DBC}" type="slidenum">
              <a:rPr lang="en-US" smtClean="0"/>
              <a:t>‹N°›</a:t>
            </a:fld>
            <a:endParaRPr lang="en-US"/>
          </a:p>
        </p:txBody>
      </p:sp>
    </p:spTree>
    <p:extLst>
      <p:ext uri="{BB962C8B-B14F-4D97-AF65-F5344CB8AC3E}">
        <p14:creationId xmlns:p14="http://schemas.microsoft.com/office/powerpoint/2010/main" val="375595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4DC5332-CE41-445A-B174-698B63558C19}"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B5B6A-0CBF-4BBB-95B1-8BA78DF62DBC}" type="slidenum">
              <a:rPr lang="en-US" smtClean="0"/>
              <a:t>‹N°›</a:t>
            </a:fld>
            <a:endParaRPr lang="en-US"/>
          </a:p>
        </p:txBody>
      </p:sp>
    </p:spTree>
    <p:extLst>
      <p:ext uri="{BB962C8B-B14F-4D97-AF65-F5344CB8AC3E}">
        <p14:creationId xmlns:p14="http://schemas.microsoft.com/office/powerpoint/2010/main" val="2783604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4DC5332-CE41-445A-B174-698B63558C19}" type="datetimeFigureOut">
              <a:rPr lang="en-US" smtClean="0"/>
              <a:t>12/15/2021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B5B6A-0CBF-4BBB-95B1-8BA78DF62DBC}" type="slidenum">
              <a:rPr lang="en-US" smtClean="0"/>
              <a:t>‹N°›</a:t>
            </a:fld>
            <a:endParaRPr lang="en-US"/>
          </a:p>
        </p:txBody>
      </p:sp>
    </p:spTree>
    <p:extLst>
      <p:ext uri="{BB962C8B-B14F-4D97-AF65-F5344CB8AC3E}">
        <p14:creationId xmlns:p14="http://schemas.microsoft.com/office/powerpoint/2010/main" val="389109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4DC5332-CE41-445A-B174-698B63558C19}" type="datetimeFigureOut">
              <a:rPr lang="en-US" smtClean="0"/>
              <a:t>12/15/2021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2B5B6A-0CBF-4BBB-95B1-8BA78DF62DBC}" type="slidenum">
              <a:rPr lang="en-US" smtClean="0"/>
              <a:t>‹N°›</a:t>
            </a:fld>
            <a:endParaRPr lang="en-US"/>
          </a:p>
        </p:txBody>
      </p:sp>
    </p:spTree>
    <p:extLst>
      <p:ext uri="{BB962C8B-B14F-4D97-AF65-F5344CB8AC3E}">
        <p14:creationId xmlns:p14="http://schemas.microsoft.com/office/powerpoint/2010/main" val="1777032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DC5332-CE41-445A-B174-698B63558C19}" type="datetimeFigureOut">
              <a:rPr lang="en-US" smtClean="0"/>
              <a:t>12/15/2021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2B5B6A-0CBF-4BBB-95B1-8BA78DF62DBC}" type="slidenum">
              <a:rPr lang="en-US" smtClean="0"/>
              <a:t>‹N°›</a:t>
            </a:fld>
            <a:endParaRPr lang="en-US"/>
          </a:p>
        </p:txBody>
      </p:sp>
    </p:spTree>
    <p:extLst>
      <p:ext uri="{BB962C8B-B14F-4D97-AF65-F5344CB8AC3E}">
        <p14:creationId xmlns:p14="http://schemas.microsoft.com/office/powerpoint/2010/main" val="311480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DC5332-CE41-445A-B174-698B63558C19}"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B5B6A-0CBF-4BBB-95B1-8BA78DF62DBC}" type="slidenum">
              <a:rPr lang="en-US" smtClean="0"/>
              <a:t>‹N°›</a:t>
            </a:fld>
            <a:endParaRPr lang="en-US"/>
          </a:p>
        </p:txBody>
      </p:sp>
    </p:spTree>
    <p:extLst>
      <p:ext uri="{BB962C8B-B14F-4D97-AF65-F5344CB8AC3E}">
        <p14:creationId xmlns:p14="http://schemas.microsoft.com/office/powerpoint/2010/main" val="961875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4DC5332-CE41-445A-B174-698B63558C19}" type="datetimeFigureOut">
              <a:rPr lang="en-US" smtClean="0"/>
              <a:t>12/15/2021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B5B6A-0CBF-4BBB-95B1-8BA78DF62DBC}" type="slidenum">
              <a:rPr lang="en-US" smtClean="0"/>
              <a:t>‹N°›</a:t>
            </a:fld>
            <a:endParaRPr lang="en-US"/>
          </a:p>
        </p:txBody>
      </p:sp>
    </p:spTree>
    <p:extLst>
      <p:ext uri="{BB962C8B-B14F-4D97-AF65-F5344CB8AC3E}">
        <p14:creationId xmlns:p14="http://schemas.microsoft.com/office/powerpoint/2010/main" val="260662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DC5332-CE41-445A-B174-698B63558C19}" type="datetimeFigureOut">
              <a:rPr lang="en-US" smtClean="0"/>
              <a:t>12/15/2021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B5B6A-0CBF-4BBB-95B1-8BA78DF62DBC}" type="slidenum">
              <a:rPr lang="en-US" smtClean="0"/>
              <a:t>‹N°›</a:t>
            </a:fld>
            <a:endParaRPr lang="en-US"/>
          </a:p>
        </p:txBody>
      </p:sp>
    </p:spTree>
    <p:extLst>
      <p:ext uri="{BB962C8B-B14F-4D97-AF65-F5344CB8AC3E}">
        <p14:creationId xmlns:p14="http://schemas.microsoft.com/office/powerpoint/2010/main" val="2972687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40.sv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4.sv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png"/><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38BD0A-CB89-4116-A819-C18689E0BBE3}"/>
              </a:ext>
            </a:extLst>
          </p:cNvPr>
          <p:cNvSpPr>
            <a:spLocks noGrp="1"/>
          </p:cNvSpPr>
          <p:nvPr>
            <p:ph type="ctrTitle"/>
          </p:nvPr>
        </p:nvSpPr>
        <p:spPr>
          <a:xfrm>
            <a:off x="1470988" y="2928731"/>
            <a:ext cx="7185918" cy="2066731"/>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Autofit/>
          </a:bodyPr>
          <a:lstStyle/>
          <a:p>
            <a:pPr algn="l"/>
            <a:r>
              <a:rPr lang="fr-FR" sz="2600" b="1" dirty="0">
                <a:solidFill>
                  <a:schemeClr val="tx1"/>
                </a:solidFill>
                <a:latin typeface="Gill Sans MT" panose="020B0502020104020203" pitchFamily="34" charset="0"/>
              </a:rPr>
              <a:t/>
            </a:r>
            <a:br>
              <a:rPr lang="fr-FR" sz="2600" b="1" dirty="0">
                <a:solidFill>
                  <a:schemeClr val="tx1"/>
                </a:solidFill>
                <a:latin typeface="Gill Sans MT" panose="020B0502020104020203" pitchFamily="34" charset="0"/>
              </a:rPr>
            </a:br>
            <a:r>
              <a:rPr lang="fr-FR" sz="2600" b="1" dirty="0">
                <a:solidFill>
                  <a:schemeClr val="tx1"/>
                </a:solidFill>
                <a:latin typeface="Gill Sans MT" panose="020B0502020104020203" pitchFamily="34" charset="0"/>
              </a:rPr>
              <a:t/>
            </a:r>
            <a:br>
              <a:rPr lang="fr-FR" sz="2600" b="1" dirty="0">
                <a:solidFill>
                  <a:schemeClr val="tx1"/>
                </a:solidFill>
                <a:latin typeface="Gill Sans MT" panose="020B0502020104020203" pitchFamily="34" charset="0"/>
              </a:rPr>
            </a:br>
            <a:r>
              <a:rPr lang="fr-FR" sz="2600" b="1" dirty="0">
                <a:solidFill>
                  <a:schemeClr val="tx1"/>
                </a:solidFill>
                <a:latin typeface="Gill Sans MT" panose="020B0502020104020203" pitchFamily="34" charset="0"/>
              </a:rPr>
              <a:t/>
            </a:r>
            <a:br>
              <a:rPr lang="fr-FR" sz="2600" b="1" dirty="0">
                <a:solidFill>
                  <a:schemeClr val="tx1"/>
                </a:solidFill>
                <a:latin typeface="Gill Sans MT" panose="020B0502020104020203" pitchFamily="34" charset="0"/>
              </a:rPr>
            </a:br>
            <a:r>
              <a:rPr lang="fr-FR" sz="2600" b="1" dirty="0">
                <a:solidFill>
                  <a:schemeClr val="tx1"/>
                </a:solidFill>
                <a:latin typeface="Gill Sans MT" panose="020B0502020104020203" pitchFamily="34" charset="0"/>
              </a:rPr>
              <a:t/>
            </a:r>
            <a:br>
              <a:rPr lang="fr-FR" sz="2600" b="1" dirty="0">
                <a:solidFill>
                  <a:schemeClr val="tx1"/>
                </a:solidFill>
                <a:latin typeface="Gill Sans MT" panose="020B0502020104020203" pitchFamily="34" charset="0"/>
              </a:rPr>
            </a:br>
            <a:r>
              <a:rPr lang="fr-FR" sz="2600" b="1" dirty="0">
                <a:solidFill>
                  <a:schemeClr val="tx1"/>
                </a:solidFill>
                <a:latin typeface="Gill Sans MT" panose="020B0502020104020203" pitchFamily="34" charset="0"/>
              </a:rPr>
              <a:t/>
            </a:r>
            <a:br>
              <a:rPr lang="fr-FR" sz="2600" b="1" dirty="0">
                <a:solidFill>
                  <a:schemeClr val="tx1"/>
                </a:solidFill>
                <a:latin typeface="Gill Sans MT" panose="020B0502020104020203" pitchFamily="34" charset="0"/>
              </a:rPr>
            </a:br>
            <a:r>
              <a:rPr lang="fr-FR" sz="2600" b="1" dirty="0">
                <a:solidFill>
                  <a:schemeClr val="tx1"/>
                </a:solidFill>
                <a:latin typeface="Gill Sans MT" panose="020B0502020104020203" pitchFamily="34" charset="0"/>
              </a:rPr>
              <a:t/>
            </a:r>
            <a:br>
              <a:rPr lang="fr-FR" sz="2600" b="1" dirty="0">
                <a:solidFill>
                  <a:schemeClr val="tx1"/>
                </a:solidFill>
                <a:latin typeface="Gill Sans MT" panose="020B0502020104020203" pitchFamily="34" charset="0"/>
              </a:rPr>
            </a:br>
            <a:r>
              <a:rPr lang="fr-FR" sz="2600" b="1" dirty="0">
                <a:solidFill>
                  <a:schemeClr val="tx1"/>
                </a:solidFill>
                <a:latin typeface="Gill Sans MT" panose="020B0502020104020203" pitchFamily="34" charset="0"/>
              </a:rPr>
              <a:t/>
            </a:r>
            <a:br>
              <a:rPr lang="fr-FR" sz="2600" b="1" dirty="0">
                <a:solidFill>
                  <a:schemeClr val="tx1"/>
                </a:solidFill>
                <a:latin typeface="Gill Sans MT" panose="020B0502020104020203" pitchFamily="34" charset="0"/>
              </a:rPr>
            </a:br>
            <a:r>
              <a:rPr lang="fr-FR" sz="2600" b="1" dirty="0">
                <a:solidFill>
                  <a:schemeClr val="tx1"/>
                </a:solidFill>
                <a:latin typeface="Gill Sans MT" panose="020B0502020104020203" pitchFamily="34" charset="0"/>
              </a:rPr>
              <a:t>Présentation des résultats de l’étude</a:t>
            </a:r>
            <a:br>
              <a:rPr lang="fr-FR" sz="2600" b="1" dirty="0">
                <a:solidFill>
                  <a:schemeClr val="tx1"/>
                </a:solidFill>
                <a:latin typeface="Gill Sans MT" panose="020B0502020104020203" pitchFamily="34" charset="0"/>
              </a:rPr>
            </a:br>
            <a:r>
              <a:rPr lang="fr-FR" sz="2600" b="1" dirty="0">
                <a:solidFill>
                  <a:schemeClr val="tx1"/>
                </a:solidFill>
                <a:latin typeface="Gill Sans MT" panose="020B0502020104020203" pitchFamily="34" charset="0"/>
              </a:rPr>
              <a:t/>
            </a:r>
            <a:br>
              <a:rPr lang="fr-FR" sz="2600" b="1" dirty="0">
                <a:solidFill>
                  <a:schemeClr val="tx1"/>
                </a:solidFill>
                <a:latin typeface="Gill Sans MT" panose="020B0502020104020203" pitchFamily="34" charset="0"/>
              </a:rPr>
            </a:br>
            <a:r>
              <a:rPr lang="fr-FR" sz="2600" b="1" dirty="0">
                <a:solidFill>
                  <a:schemeClr val="tx1"/>
                </a:solidFill>
                <a:latin typeface="Gill Sans MT" panose="020B0502020104020203" pitchFamily="34" charset="0"/>
              </a:rPr>
              <a:t/>
            </a:r>
            <a:br>
              <a:rPr lang="fr-FR" sz="2600" b="1" dirty="0">
                <a:solidFill>
                  <a:schemeClr val="tx1"/>
                </a:solidFill>
                <a:latin typeface="Gill Sans MT" panose="020B0502020104020203" pitchFamily="34" charset="0"/>
              </a:rPr>
            </a:br>
            <a:r>
              <a:rPr lang="fr-FR" sz="2800" b="1" dirty="0">
                <a:solidFill>
                  <a:schemeClr val="accent2">
                    <a:lumMod val="75000"/>
                  </a:schemeClr>
                </a:solidFill>
                <a:latin typeface="Gill Sans MT" panose="020B0502020104020203" pitchFamily="34" charset="0"/>
              </a:rPr>
              <a:t>Profils des Enfants et Jeunes Migrants et Cartographie des Acteurs et Services de Protection des Enfants </a:t>
            </a:r>
            <a:r>
              <a:rPr lang="fr-FR" sz="2600" dirty="0">
                <a:solidFill>
                  <a:schemeClr val="tx1"/>
                </a:solidFill>
                <a:latin typeface="Gill Sans MT" panose="020B0502020104020203" pitchFamily="34" charset="0"/>
              </a:rPr>
              <a:t/>
            </a:r>
            <a:br>
              <a:rPr lang="fr-FR" sz="2600" dirty="0">
                <a:solidFill>
                  <a:schemeClr val="tx1"/>
                </a:solidFill>
                <a:latin typeface="Gill Sans MT" panose="020B0502020104020203" pitchFamily="34" charset="0"/>
              </a:rPr>
            </a:br>
            <a:r>
              <a:rPr lang="fr-FR" sz="2600" dirty="0">
                <a:solidFill>
                  <a:schemeClr val="tx1"/>
                </a:solidFill>
                <a:latin typeface="Gill Sans MT" panose="020B0502020104020203" pitchFamily="34" charset="0"/>
              </a:rPr>
              <a:t/>
            </a:r>
            <a:br>
              <a:rPr lang="fr-FR" sz="2600" dirty="0">
                <a:solidFill>
                  <a:schemeClr val="tx1"/>
                </a:solidFill>
                <a:latin typeface="Gill Sans MT" panose="020B0502020104020203" pitchFamily="34" charset="0"/>
              </a:rPr>
            </a:br>
            <a:endParaRPr lang="en-US" sz="2600" b="1" dirty="0">
              <a:solidFill>
                <a:schemeClr val="tx1"/>
              </a:solidFill>
              <a:latin typeface="Gill Sans MT" panose="020B0502020104020203" pitchFamily="34" charset="0"/>
            </a:endParaRPr>
          </a:p>
        </p:txBody>
      </p:sp>
      <p:sp>
        <p:nvSpPr>
          <p:cNvPr id="3" name="Subtitle 2">
            <a:extLst>
              <a:ext uri="{FF2B5EF4-FFF2-40B4-BE49-F238E27FC236}">
                <a16:creationId xmlns:a16="http://schemas.microsoft.com/office/drawing/2014/main" xmlns="" id="{ADC057F4-E855-46BB-90E2-FC5B6348D968}"/>
              </a:ext>
            </a:extLst>
          </p:cNvPr>
          <p:cNvSpPr>
            <a:spLocks noGrp="1"/>
          </p:cNvSpPr>
          <p:nvPr>
            <p:ph type="subTitle" idx="1"/>
          </p:nvPr>
        </p:nvSpPr>
        <p:spPr>
          <a:xfrm>
            <a:off x="10395912" y="6144262"/>
            <a:ext cx="1292290" cy="466730"/>
          </a:xfrm>
          <a:noFill/>
          <a:ln>
            <a:noFill/>
          </a:ln>
        </p:spPr>
        <p:style>
          <a:lnRef idx="0">
            <a:scrgbClr r="0" g="0" b="0"/>
          </a:lnRef>
          <a:fillRef idx="0">
            <a:scrgbClr r="0" g="0" b="0"/>
          </a:fillRef>
          <a:effectRef idx="0">
            <a:scrgbClr r="0" g="0" b="0"/>
          </a:effectRef>
          <a:fontRef idx="minor">
            <a:schemeClr val="dk1"/>
          </a:fontRef>
        </p:style>
        <p:txBody>
          <a:bodyPr>
            <a:normAutofit/>
          </a:bodyPr>
          <a:lstStyle/>
          <a:p>
            <a:pPr algn="l"/>
            <a:r>
              <a:rPr lang="fr-FR" sz="1600" i="1" dirty="0"/>
              <a:t>15/12/2021</a:t>
            </a:r>
            <a:endParaRPr lang="en-US" sz="1400" dirty="0">
              <a:solidFill>
                <a:schemeClr val="tx1"/>
              </a:solidFill>
            </a:endParaRPr>
          </a:p>
        </p:txBody>
      </p:sp>
      <p:sp>
        <p:nvSpPr>
          <p:cNvPr id="13" name="Minus Sign 12">
            <a:extLst>
              <a:ext uri="{FF2B5EF4-FFF2-40B4-BE49-F238E27FC236}">
                <a16:creationId xmlns:a16="http://schemas.microsoft.com/office/drawing/2014/main" xmlns="" id="{939D5F0D-27A4-4FC4-A24E-039F2A39E85E}"/>
              </a:ext>
            </a:extLst>
          </p:cNvPr>
          <p:cNvSpPr/>
          <p:nvPr/>
        </p:nvSpPr>
        <p:spPr>
          <a:xfrm rot="16200000">
            <a:off x="-1149932" y="457198"/>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5644" y="-377349"/>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72822"/>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xmlns="" id="{CB738ECF-F9A0-4C68-B34D-04728E7E3B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42054" y="5803059"/>
            <a:ext cx="6013725" cy="999131"/>
          </a:xfrm>
          <a:prstGeom prst="rect">
            <a:avLst/>
          </a:prstGeom>
        </p:spPr>
      </p:pic>
      <p:pic>
        <p:nvPicPr>
          <p:cNvPr id="14" name="Picture 13">
            <a:extLst>
              <a:ext uri="{FF2B5EF4-FFF2-40B4-BE49-F238E27FC236}">
                <a16:creationId xmlns:a16="http://schemas.microsoft.com/office/drawing/2014/main" xmlns="" id="{6EF1A0EB-F432-4564-9D01-B258436708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08170" y="-246962"/>
            <a:ext cx="4548736" cy="1873161"/>
          </a:xfrm>
          <a:prstGeom prst="rect">
            <a:avLst/>
          </a:prstGeom>
        </p:spPr>
      </p:pic>
      <p:pic>
        <p:nvPicPr>
          <p:cNvPr id="1026" name="Picture 2" descr="E:\URBAN SERVICE\urbanservice adm 2020\BADE 2020\BADE\LOGO BA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6977" y="5893013"/>
            <a:ext cx="749300" cy="762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xmlns="" id="{A3C00DF3-E388-4A55-9593-D0B3093130CC}"/>
              </a:ext>
            </a:extLst>
          </p:cNvPr>
          <p:cNvSpPr txBox="1">
            <a:spLocks/>
          </p:cNvSpPr>
          <p:nvPr/>
        </p:nvSpPr>
        <p:spPr>
          <a:xfrm>
            <a:off x="1926220" y="4478624"/>
            <a:ext cx="5871895" cy="477081"/>
          </a:xfrm>
          <a:prstGeom prst="rect">
            <a:avLst/>
          </a:prstGeom>
          <a:solidFill>
            <a:schemeClr val="bg1"/>
          </a:solidFill>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accent1"/>
                </a:solidFill>
                <a:latin typeface="+mn-lt"/>
                <a:ea typeface="+mn-ea"/>
                <a:cs typeface="+mn-cs"/>
              </a:defRPr>
            </a:lvl1pPr>
            <a:lvl2pPr>
              <a:defRPr>
                <a:solidFill>
                  <a:schemeClr val="accent1"/>
                </a:solidFill>
                <a:latin typeface="+mn-lt"/>
                <a:ea typeface="+mn-ea"/>
                <a:cs typeface="+mn-cs"/>
              </a:defRPr>
            </a:lvl2pPr>
            <a:lvl3pPr>
              <a:defRPr>
                <a:solidFill>
                  <a:schemeClr val="accent1"/>
                </a:solidFill>
                <a:latin typeface="+mn-lt"/>
                <a:ea typeface="+mn-ea"/>
                <a:cs typeface="+mn-cs"/>
              </a:defRPr>
            </a:lvl3pPr>
            <a:lvl4pPr>
              <a:defRPr>
                <a:solidFill>
                  <a:schemeClr val="accent1"/>
                </a:solidFill>
                <a:latin typeface="+mn-lt"/>
                <a:ea typeface="+mn-ea"/>
                <a:cs typeface="+mn-cs"/>
              </a:defRPr>
            </a:lvl4pPr>
            <a:lvl5pPr>
              <a:defRPr>
                <a:solidFill>
                  <a:schemeClr val="accent1"/>
                </a:solidFill>
                <a:latin typeface="+mn-lt"/>
                <a:ea typeface="+mn-ea"/>
                <a:cs typeface="+mn-cs"/>
              </a:defRPr>
            </a:lvl5pPr>
            <a:lvl6pPr>
              <a:defRPr>
                <a:solidFill>
                  <a:schemeClr val="accent1"/>
                </a:solidFill>
                <a:latin typeface="+mn-lt"/>
                <a:ea typeface="+mn-ea"/>
                <a:cs typeface="+mn-cs"/>
              </a:defRPr>
            </a:lvl6pPr>
            <a:lvl7pPr>
              <a:defRPr>
                <a:solidFill>
                  <a:schemeClr val="accent1"/>
                </a:solidFill>
                <a:latin typeface="+mn-lt"/>
                <a:ea typeface="+mn-ea"/>
                <a:cs typeface="+mn-cs"/>
              </a:defRPr>
            </a:lvl7pPr>
            <a:lvl8pPr>
              <a:defRPr>
                <a:solidFill>
                  <a:schemeClr val="accent1"/>
                </a:solidFill>
                <a:latin typeface="+mn-lt"/>
                <a:ea typeface="+mn-ea"/>
                <a:cs typeface="+mn-cs"/>
              </a:defRPr>
            </a:lvl8pPr>
            <a:lvl9pPr>
              <a:defRPr>
                <a:solidFill>
                  <a:schemeClr val="accent1"/>
                </a:solidFill>
                <a:latin typeface="+mn-lt"/>
                <a:ea typeface="+mn-ea"/>
                <a:cs typeface="+mn-cs"/>
              </a:defRPr>
            </a:lvl9pPr>
          </a:lstStyle>
          <a:p>
            <a:pPr algn="l"/>
            <a:r>
              <a:rPr lang="fr-FR" sz="2400" i="1" dirty="0">
                <a:solidFill>
                  <a:schemeClr val="tx1"/>
                </a:solidFill>
                <a:latin typeface="Gill Sans MT" panose="020B0502020104020203" pitchFamily="34" charset="0"/>
              </a:rPr>
              <a:t>Côte d’Ivoire, Guinée, Gambie et Sénégal</a:t>
            </a:r>
            <a:endParaRPr lang="en-US" sz="2800" i="1"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1290441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6D09A77-72F4-4098-9673-3C7E214C6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0196" y="2071903"/>
            <a:ext cx="6225311" cy="4639952"/>
          </a:xfrm>
          <a:prstGeom prst="rect">
            <a:avLst/>
          </a:prstGeom>
        </p:spPr>
      </p:pic>
      <p:pic>
        <p:nvPicPr>
          <p:cNvPr id="11" name="Imagen 10">
            <a:extLst>
              <a:ext uri="{FF2B5EF4-FFF2-40B4-BE49-F238E27FC236}">
                <a16:creationId xmlns:a16="http://schemas.microsoft.com/office/drawing/2014/main" xmlns="" id="{C1EB31CA-BBD0-469D-B9E9-77410D486525}"/>
              </a:ext>
            </a:extLst>
          </p:cNvPr>
          <p:cNvPicPr>
            <a:picLocks noChangeAspect="1"/>
          </p:cNvPicPr>
          <p:nvPr/>
        </p:nvPicPr>
        <p:blipFill rotWithShape="1">
          <a:blip r:embed="rId3"/>
          <a:srcRect l="51496" t="16485" r="29244" b="63415"/>
          <a:stretch/>
        </p:blipFill>
        <p:spPr>
          <a:xfrm>
            <a:off x="8356679" y="1930758"/>
            <a:ext cx="2523353" cy="1439901"/>
          </a:xfrm>
          <a:prstGeom prst="rect">
            <a:avLst/>
          </a:prstGeom>
        </p:spPr>
      </p:pic>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31824"/>
            <a:ext cx="4174435" cy="1719024"/>
          </a:xfrm>
          <a:prstGeom prst="rect">
            <a:avLst/>
          </a:prstGeom>
        </p:spPr>
      </p:pic>
      <p:sp>
        <p:nvSpPr>
          <p:cNvPr id="8" name="Subtitle 2">
            <a:extLst>
              <a:ext uri="{FF2B5EF4-FFF2-40B4-BE49-F238E27FC236}">
                <a16:creationId xmlns:a16="http://schemas.microsoft.com/office/drawing/2014/main" xmlns="" id="{65AE8F89-3917-497A-9D76-3DF5704E990A}"/>
              </a:ext>
            </a:extLst>
          </p:cNvPr>
          <p:cNvSpPr>
            <a:spLocks noGrp="1"/>
          </p:cNvSpPr>
          <p:nvPr>
            <p:ph type="subTitle" idx="1"/>
          </p:nvPr>
        </p:nvSpPr>
        <p:spPr>
          <a:xfrm>
            <a:off x="409527" y="3091274"/>
            <a:ext cx="4030669" cy="3208149"/>
          </a:xfrm>
          <a:solidFill>
            <a:schemeClr val="bg1"/>
          </a:solidFill>
          <a:ln>
            <a:solidFill>
              <a:schemeClr val="accent4">
                <a:lumMod val="75000"/>
              </a:schemeClr>
            </a:solidFill>
          </a:ln>
        </p:spPr>
        <p:style>
          <a:lnRef idx="0">
            <a:scrgbClr r="0" g="0" b="0"/>
          </a:lnRef>
          <a:fillRef idx="0">
            <a:scrgbClr r="0" g="0" b="0"/>
          </a:fillRef>
          <a:effectRef idx="0">
            <a:scrgbClr r="0" g="0" b="0"/>
          </a:effectRef>
          <a:fontRef idx="minor">
            <a:schemeClr val="dk1"/>
          </a:fontRef>
        </p:style>
        <p:txBody>
          <a:bodyPr>
            <a:normAutofit/>
          </a:bodyPr>
          <a:lstStyle/>
          <a:p>
            <a:pPr algn="l">
              <a:lnSpc>
                <a:spcPct val="100000"/>
              </a:lnSpc>
              <a:spcBef>
                <a:spcPts val="0"/>
              </a:spcBef>
            </a:pPr>
            <a:r>
              <a:rPr lang="en-US" sz="2000" b="1" dirty="0">
                <a:solidFill>
                  <a:schemeClr val="accent2">
                    <a:lumMod val="75000"/>
                  </a:schemeClr>
                </a:solidFill>
                <a:latin typeface="Gill Sans Infant Std" panose="020B0502020104020203" pitchFamily="34" charset="0"/>
              </a:rPr>
              <a:t>Sénégal: </a:t>
            </a:r>
            <a:r>
              <a:rPr lang="en-US" sz="2000" dirty="0">
                <a:solidFill>
                  <a:schemeClr val="tx1"/>
                </a:solidFill>
                <a:latin typeface="Gill Sans Infant Std" panose="020B0502020104020203" pitchFamily="34" charset="0"/>
              </a:rPr>
              <a:t>Dakar, </a:t>
            </a:r>
            <a:r>
              <a:rPr lang="en-US" sz="2000" dirty="0" err="1">
                <a:solidFill>
                  <a:schemeClr val="tx1"/>
                </a:solidFill>
                <a:latin typeface="Gill Sans Infant Std" panose="020B0502020104020203" pitchFamily="34" charset="0"/>
              </a:rPr>
              <a:t>Kaolack</a:t>
            </a:r>
            <a:r>
              <a:rPr lang="en-US" sz="2000" dirty="0">
                <a:solidFill>
                  <a:schemeClr val="tx1"/>
                </a:solidFill>
                <a:latin typeface="Gill Sans Infant Std" panose="020B0502020104020203" pitchFamily="34" charset="0"/>
              </a:rPr>
              <a:t>, Kolda, </a:t>
            </a:r>
            <a:r>
              <a:rPr lang="en-US" sz="2000" dirty="0" err="1">
                <a:solidFill>
                  <a:schemeClr val="tx1"/>
                </a:solidFill>
                <a:latin typeface="Gill Sans Infant Std" panose="020B0502020104020203" pitchFamily="34" charset="0"/>
              </a:rPr>
              <a:t>Tambacounda</a:t>
            </a:r>
            <a:endParaRPr lang="en-US" sz="2000" dirty="0">
              <a:solidFill>
                <a:schemeClr val="tx1"/>
              </a:solidFill>
              <a:latin typeface="Gill Sans Infant Std" panose="020B0502020104020203" pitchFamily="34" charset="0"/>
            </a:endParaRPr>
          </a:p>
          <a:p>
            <a:pPr algn="l">
              <a:lnSpc>
                <a:spcPct val="100000"/>
              </a:lnSpc>
              <a:spcBef>
                <a:spcPts val="0"/>
              </a:spcBef>
            </a:pPr>
            <a:endParaRPr lang="en-US" sz="2000" b="1" dirty="0">
              <a:solidFill>
                <a:schemeClr val="accent2">
                  <a:lumMod val="75000"/>
                </a:schemeClr>
              </a:solidFill>
              <a:latin typeface="Gill Sans Infant Std" panose="020B0502020104020203" pitchFamily="34" charset="0"/>
            </a:endParaRPr>
          </a:p>
          <a:p>
            <a:pPr algn="l">
              <a:lnSpc>
                <a:spcPct val="100000"/>
              </a:lnSpc>
              <a:spcBef>
                <a:spcPts val="0"/>
              </a:spcBef>
            </a:pPr>
            <a:r>
              <a:rPr lang="en-US" sz="2000" b="1" dirty="0" err="1">
                <a:solidFill>
                  <a:schemeClr val="accent2">
                    <a:lumMod val="75000"/>
                  </a:schemeClr>
                </a:solidFill>
                <a:latin typeface="Gill Sans Infant Std" panose="020B0502020104020203" pitchFamily="34" charset="0"/>
              </a:rPr>
              <a:t>Gambie</a:t>
            </a:r>
            <a:r>
              <a:rPr lang="en-US" sz="2000" b="1" dirty="0">
                <a:solidFill>
                  <a:schemeClr val="accent2">
                    <a:lumMod val="75000"/>
                  </a:schemeClr>
                </a:solidFill>
                <a:latin typeface="Gill Sans Infant Std" panose="020B0502020104020203" pitchFamily="34" charset="0"/>
              </a:rPr>
              <a:t>: </a:t>
            </a:r>
            <a:r>
              <a:rPr lang="en-US" sz="2000" dirty="0">
                <a:solidFill>
                  <a:schemeClr val="tx1"/>
                </a:solidFill>
                <a:latin typeface="Gill Sans Infant Std" panose="020B0502020104020203" pitchFamily="34" charset="0"/>
              </a:rPr>
              <a:t>Soma, Farafenni</a:t>
            </a:r>
          </a:p>
          <a:p>
            <a:pPr algn="l">
              <a:lnSpc>
                <a:spcPct val="100000"/>
              </a:lnSpc>
              <a:spcBef>
                <a:spcPts val="0"/>
              </a:spcBef>
            </a:pPr>
            <a:endParaRPr lang="en-US" sz="2000" b="1" dirty="0">
              <a:solidFill>
                <a:schemeClr val="accent2">
                  <a:lumMod val="75000"/>
                </a:schemeClr>
              </a:solidFill>
              <a:latin typeface="Gill Sans Infant Std" panose="020B0502020104020203" pitchFamily="34" charset="0"/>
            </a:endParaRPr>
          </a:p>
          <a:p>
            <a:pPr algn="l">
              <a:lnSpc>
                <a:spcPct val="100000"/>
              </a:lnSpc>
              <a:spcBef>
                <a:spcPts val="0"/>
              </a:spcBef>
            </a:pPr>
            <a:r>
              <a:rPr lang="en-US" sz="2000" b="1" dirty="0" err="1">
                <a:solidFill>
                  <a:schemeClr val="accent2">
                    <a:lumMod val="75000"/>
                  </a:schemeClr>
                </a:solidFill>
                <a:latin typeface="Gill Sans Infant Std" panose="020B0502020104020203" pitchFamily="34" charset="0"/>
              </a:rPr>
              <a:t>Guinée</a:t>
            </a:r>
            <a:r>
              <a:rPr lang="en-US" sz="2000" b="1" dirty="0">
                <a:solidFill>
                  <a:schemeClr val="accent2">
                    <a:lumMod val="75000"/>
                  </a:schemeClr>
                </a:solidFill>
                <a:latin typeface="Gill Sans Infant Std" panose="020B0502020104020203" pitchFamily="34" charset="0"/>
              </a:rPr>
              <a:t>: </a:t>
            </a:r>
            <a:r>
              <a:rPr lang="en-US" sz="2000" dirty="0">
                <a:solidFill>
                  <a:schemeClr val="tx1"/>
                </a:solidFill>
                <a:latin typeface="Gill Sans Infant Std" panose="020B0502020104020203" pitchFamily="34" charset="0"/>
              </a:rPr>
              <a:t>Conakry, </a:t>
            </a:r>
            <a:r>
              <a:rPr lang="en-US" sz="2000" dirty="0" err="1">
                <a:solidFill>
                  <a:schemeClr val="tx1"/>
                </a:solidFill>
                <a:latin typeface="Gill Sans Infant Std" panose="020B0502020104020203" pitchFamily="34" charset="0"/>
              </a:rPr>
              <a:t>Koundara</a:t>
            </a:r>
            <a:r>
              <a:rPr lang="en-US" sz="2000" dirty="0">
                <a:solidFill>
                  <a:schemeClr val="tx1"/>
                </a:solidFill>
                <a:latin typeface="Gill Sans Infant Std" panose="020B0502020104020203" pitchFamily="34" charset="0"/>
              </a:rPr>
              <a:t>, </a:t>
            </a:r>
            <a:r>
              <a:rPr lang="en-US" sz="2000" dirty="0" err="1">
                <a:solidFill>
                  <a:schemeClr val="tx1"/>
                </a:solidFill>
                <a:latin typeface="Gill Sans Infant Std" panose="020B0502020104020203" pitchFamily="34" charset="0"/>
              </a:rPr>
              <a:t>Labé</a:t>
            </a:r>
            <a:r>
              <a:rPr lang="en-US" sz="2000" dirty="0">
                <a:solidFill>
                  <a:schemeClr val="tx1"/>
                </a:solidFill>
                <a:latin typeface="Gill Sans Infant Std" panose="020B0502020104020203" pitchFamily="34" charset="0"/>
              </a:rPr>
              <a:t>, Pita, </a:t>
            </a:r>
            <a:r>
              <a:rPr lang="en-US" sz="2000" dirty="0" err="1">
                <a:solidFill>
                  <a:schemeClr val="tx1"/>
                </a:solidFill>
                <a:latin typeface="Gill Sans Infant Std" panose="020B0502020104020203" pitchFamily="34" charset="0"/>
              </a:rPr>
              <a:t>Mamou</a:t>
            </a:r>
            <a:endParaRPr lang="en-US" sz="2000" dirty="0">
              <a:solidFill>
                <a:schemeClr val="tx1"/>
              </a:solidFill>
              <a:latin typeface="Gill Sans Infant Std" panose="020B0502020104020203" pitchFamily="34" charset="0"/>
            </a:endParaRPr>
          </a:p>
          <a:p>
            <a:pPr algn="l">
              <a:lnSpc>
                <a:spcPct val="100000"/>
              </a:lnSpc>
              <a:spcBef>
                <a:spcPts val="0"/>
              </a:spcBef>
            </a:pPr>
            <a:endParaRPr lang="en-US" sz="2000" b="1" dirty="0">
              <a:solidFill>
                <a:schemeClr val="accent2">
                  <a:lumMod val="75000"/>
                </a:schemeClr>
              </a:solidFill>
              <a:latin typeface="Gill Sans Infant Std" panose="020B0502020104020203" pitchFamily="34" charset="0"/>
            </a:endParaRPr>
          </a:p>
          <a:p>
            <a:pPr algn="l">
              <a:lnSpc>
                <a:spcPct val="100000"/>
              </a:lnSpc>
              <a:spcBef>
                <a:spcPts val="0"/>
              </a:spcBef>
            </a:pPr>
            <a:r>
              <a:rPr lang="en-US" sz="2000" b="1" dirty="0">
                <a:solidFill>
                  <a:schemeClr val="accent2">
                    <a:lumMod val="75000"/>
                  </a:schemeClr>
                </a:solidFill>
                <a:latin typeface="Gill Sans Infant Std" panose="020B0502020104020203" pitchFamily="34" charset="0"/>
              </a:rPr>
              <a:t>Côte d’Ivoire: </a:t>
            </a:r>
            <a:r>
              <a:rPr lang="en-US" sz="2000" dirty="0">
                <a:solidFill>
                  <a:schemeClr val="tx1"/>
                </a:solidFill>
                <a:latin typeface="Gill Sans Infant Std" panose="020B0502020104020203" pitchFamily="34" charset="0"/>
              </a:rPr>
              <a:t>Abidjan, </a:t>
            </a:r>
            <a:r>
              <a:rPr lang="en-US" sz="2000" dirty="0" err="1">
                <a:solidFill>
                  <a:schemeClr val="tx1"/>
                </a:solidFill>
                <a:latin typeface="Gill Sans Infant Std" panose="020B0502020104020203" pitchFamily="34" charset="0"/>
              </a:rPr>
              <a:t>Bouaké</a:t>
            </a:r>
            <a:r>
              <a:rPr lang="en-US" sz="2000" dirty="0">
                <a:solidFill>
                  <a:schemeClr val="tx1"/>
                </a:solidFill>
                <a:latin typeface="Gill Sans Infant Std" panose="020B0502020104020203" pitchFamily="34" charset="0"/>
              </a:rPr>
              <a:t>, </a:t>
            </a:r>
            <a:r>
              <a:rPr lang="en-US" sz="2000" dirty="0" err="1">
                <a:solidFill>
                  <a:schemeClr val="tx1"/>
                </a:solidFill>
                <a:latin typeface="Gill Sans Infant Std" panose="020B0502020104020203" pitchFamily="34" charset="0"/>
              </a:rPr>
              <a:t>Korhogo</a:t>
            </a:r>
            <a:r>
              <a:rPr lang="en-US" sz="2000" dirty="0">
                <a:solidFill>
                  <a:schemeClr val="tx1"/>
                </a:solidFill>
                <a:latin typeface="Gill Sans Infant Std" panose="020B0502020104020203" pitchFamily="34" charset="0"/>
              </a:rPr>
              <a:t>, Ferké</a:t>
            </a:r>
          </a:p>
          <a:p>
            <a:pPr marL="342900" indent="-342900" algn="l">
              <a:lnSpc>
                <a:spcPct val="100000"/>
              </a:lnSpc>
              <a:spcBef>
                <a:spcPts val="0"/>
              </a:spcBef>
              <a:buFont typeface="Arial" panose="020B0604020202020204" pitchFamily="34" charset="0"/>
              <a:buChar char="•"/>
            </a:pPr>
            <a:endParaRPr lang="en-US" sz="2000" dirty="0">
              <a:solidFill>
                <a:schemeClr val="tx1"/>
              </a:solidFill>
            </a:endParaRPr>
          </a:p>
          <a:p>
            <a:pPr marL="342900" indent="-342900" algn="l">
              <a:buFont typeface="Arial" panose="020B0604020202020204" pitchFamily="34" charset="0"/>
              <a:buChar char="•"/>
            </a:pPr>
            <a:endParaRPr lang="en-US" sz="2000" dirty="0">
              <a:solidFill>
                <a:schemeClr val="tx1"/>
              </a:solidFill>
            </a:endParaRPr>
          </a:p>
        </p:txBody>
      </p:sp>
      <p:sp>
        <p:nvSpPr>
          <p:cNvPr id="14" name="Title 1">
            <a:extLst>
              <a:ext uri="{FF2B5EF4-FFF2-40B4-BE49-F238E27FC236}">
                <a16:creationId xmlns:a16="http://schemas.microsoft.com/office/drawing/2014/main" xmlns="" id="{B3549CB4-8545-41C6-8E6E-F78B438C7E2F}"/>
              </a:ext>
            </a:extLst>
          </p:cNvPr>
          <p:cNvSpPr txBox="1">
            <a:spLocks/>
          </p:cNvSpPr>
          <p:nvPr/>
        </p:nvSpPr>
        <p:spPr>
          <a:xfrm>
            <a:off x="3277928" y="1323512"/>
            <a:ext cx="6198560" cy="494705"/>
          </a:xfrm>
          <a:prstGeom prst="rect">
            <a:avLst/>
          </a:prstGeom>
          <a:solidFill>
            <a:schemeClr val="bg1"/>
          </a:solidFill>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accent1"/>
                </a:solidFill>
                <a:latin typeface="+mn-lt"/>
                <a:ea typeface="+mn-ea"/>
                <a:cs typeface="+mn-cs"/>
              </a:defRPr>
            </a:lvl1pPr>
            <a:lvl2pPr>
              <a:defRPr>
                <a:solidFill>
                  <a:schemeClr val="accent1"/>
                </a:solidFill>
                <a:latin typeface="+mn-lt"/>
                <a:ea typeface="+mn-ea"/>
                <a:cs typeface="+mn-cs"/>
              </a:defRPr>
            </a:lvl2pPr>
            <a:lvl3pPr>
              <a:defRPr>
                <a:solidFill>
                  <a:schemeClr val="accent1"/>
                </a:solidFill>
                <a:latin typeface="+mn-lt"/>
                <a:ea typeface="+mn-ea"/>
                <a:cs typeface="+mn-cs"/>
              </a:defRPr>
            </a:lvl3pPr>
            <a:lvl4pPr>
              <a:defRPr>
                <a:solidFill>
                  <a:schemeClr val="accent1"/>
                </a:solidFill>
                <a:latin typeface="+mn-lt"/>
                <a:ea typeface="+mn-ea"/>
                <a:cs typeface="+mn-cs"/>
              </a:defRPr>
            </a:lvl4pPr>
            <a:lvl5pPr>
              <a:defRPr>
                <a:solidFill>
                  <a:schemeClr val="accent1"/>
                </a:solidFill>
                <a:latin typeface="+mn-lt"/>
                <a:ea typeface="+mn-ea"/>
                <a:cs typeface="+mn-cs"/>
              </a:defRPr>
            </a:lvl5pPr>
            <a:lvl6pPr>
              <a:defRPr>
                <a:solidFill>
                  <a:schemeClr val="accent1"/>
                </a:solidFill>
                <a:latin typeface="+mn-lt"/>
                <a:ea typeface="+mn-ea"/>
                <a:cs typeface="+mn-cs"/>
              </a:defRPr>
            </a:lvl6pPr>
            <a:lvl7pPr>
              <a:defRPr>
                <a:solidFill>
                  <a:schemeClr val="accent1"/>
                </a:solidFill>
                <a:latin typeface="+mn-lt"/>
                <a:ea typeface="+mn-ea"/>
                <a:cs typeface="+mn-cs"/>
              </a:defRPr>
            </a:lvl7pPr>
            <a:lvl8pPr>
              <a:defRPr>
                <a:solidFill>
                  <a:schemeClr val="accent1"/>
                </a:solidFill>
                <a:latin typeface="+mn-lt"/>
                <a:ea typeface="+mn-ea"/>
                <a:cs typeface="+mn-cs"/>
              </a:defRPr>
            </a:lvl8pPr>
            <a:lvl9pPr>
              <a:defRPr>
                <a:solidFill>
                  <a:schemeClr val="accent1"/>
                </a:solidFill>
                <a:latin typeface="+mn-lt"/>
                <a:ea typeface="+mn-ea"/>
                <a:cs typeface="+mn-cs"/>
              </a:defRPr>
            </a:lvl9pPr>
          </a:lstStyle>
          <a:p>
            <a:pPr algn="l"/>
            <a:r>
              <a:rPr lang="fr-FR" sz="2800" b="1" dirty="0">
                <a:solidFill>
                  <a:schemeClr val="accent2">
                    <a:lumMod val="75000"/>
                  </a:schemeClr>
                </a:solidFill>
                <a:latin typeface="Gill Sans MT" panose="020B0502020104020203" pitchFamily="34" charset="0"/>
              </a:rPr>
              <a:t>Cadre de l’étude: Zones</a:t>
            </a:r>
            <a:endParaRPr lang="en-US" sz="2800" b="1" dirty="0">
              <a:solidFill>
                <a:schemeClr val="accent2">
                  <a:lumMod val="75000"/>
                </a:schemeClr>
              </a:solidFill>
              <a:latin typeface="Gill Sans MT" panose="020B0502020104020203" pitchFamily="34" charset="0"/>
            </a:endParaRPr>
          </a:p>
        </p:txBody>
      </p:sp>
    </p:spTree>
    <p:extLst>
      <p:ext uri="{BB962C8B-B14F-4D97-AF65-F5344CB8AC3E}">
        <p14:creationId xmlns:p14="http://schemas.microsoft.com/office/powerpoint/2010/main" val="84857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9537"/>
            <a:ext cx="4034798" cy="1661522"/>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3283685" y="1254079"/>
            <a:ext cx="5671931" cy="587198"/>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fr-FR" sz="2800" b="1" dirty="0">
                <a:solidFill>
                  <a:schemeClr val="accent2">
                    <a:lumMod val="75000"/>
                  </a:schemeClr>
                </a:solidFill>
                <a:latin typeface="Gill Sans MT" panose="020B0502020104020203" pitchFamily="34" charset="0"/>
              </a:rPr>
              <a:t>Cadre de l’étude: Méthodologie</a:t>
            </a:r>
            <a:endParaRPr lang="en-US" sz="2800" b="1" dirty="0">
              <a:solidFill>
                <a:schemeClr val="accent2">
                  <a:lumMod val="75000"/>
                </a:schemeClr>
              </a:solidFill>
              <a:latin typeface="Gill Sans MT" panose="020B0502020104020203" pitchFamily="34" charset="0"/>
            </a:endParaRPr>
          </a:p>
        </p:txBody>
      </p:sp>
      <p:graphicFrame>
        <p:nvGraphicFramePr>
          <p:cNvPr id="6" name="Diagrama 5">
            <a:extLst>
              <a:ext uri="{FF2B5EF4-FFF2-40B4-BE49-F238E27FC236}">
                <a16:creationId xmlns:a16="http://schemas.microsoft.com/office/drawing/2014/main" xmlns="" id="{133E6879-4975-4973-A988-CCE46802470A}"/>
              </a:ext>
            </a:extLst>
          </p:cNvPr>
          <p:cNvGraphicFramePr/>
          <p:nvPr>
            <p:extLst>
              <p:ext uri="{D42A27DB-BD31-4B8C-83A1-F6EECF244321}">
                <p14:modId xmlns:p14="http://schemas.microsoft.com/office/powerpoint/2010/main" val="86208684"/>
              </p:ext>
            </p:extLst>
          </p:nvPr>
        </p:nvGraphicFramePr>
        <p:xfrm>
          <a:off x="684633" y="2061321"/>
          <a:ext cx="10870036" cy="399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Elipse 17">
            <a:extLst>
              <a:ext uri="{FF2B5EF4-FFF2-40B4-BE49-F238E27FC236}">
                <a16:creationId xmlns:a16="http://schemas.microsoft.com/office/drawing/2014/main" xmlns="" id="{253EE96C-3EAB-4603-96AF-7D56A1AF5D01}"/>
              </a:ext>
            </a:extLst>
          </p:cNvPr>
          <p:cNvSpPr/>
          <p:nvPr/>
        </p:nvSpPr>
        <p:spPr>
          <a:xfrm>
            <a:off x="7174127" y="4666445"/>
            <a:ext cx="598917" cy="587198"/>
          </a:xfrm>
          <a:prstGeom prst="ellipse">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Elipse 19">
            <a:extLst>
              <a:ext uri="{FF2B5EF4-FFF2-40B4-BE49-F238E27FC236}">
                <a16:creationId xmlns:a16="http://schemas.microsoft.com/office/drawing/2014/main" xmlns="" id="{86BC95A8-0E05-4558-8046-03C4725E1A4A}"/>
              </a:ext>
            </a:extLst>
          </p:cNvPr>
          <p:cNvSpPr/>
          <p:nvPr/>
        </p:nvSpPr>
        <p:spPr>
          <a:xfrm>
            <a:off x="8138511" y="4426592"/>
            <a:ext cx="598917" cy="587198"/>
          </a:xfrm>
          <a:prstGeom prst="ellipse">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Elipse 21">
            <a:extLst>
              <a:ext uri="{FF2B5EF4-FFF2-40B4-BE49-F238E27FC236}">
                <a16:creationId xmlns:a16="http://schemas.microsoft.com/office/drawing/2014/main" xmlns="" id="{22B684C6-11B6-41CB-95BB-E4B283A31CDE}"/>
              </a:ext>
            </a:extLst>
          </p:cNvPr>
          <p:cNvSpPr/>
          <p:nvPr/>
        </p:nvSpPr>
        <p:spPr>
          <a:xfrm>
            <a:off x="9825363" y="4098025"/>
            <a:ext cx="598917" cy="587198"/>
          </a:xfrm>
          <a:prstGeom prst="ellipse">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Elipse 22">
            <a:extLst>
              <a:ext uri="{FF2B5EF4-FFF2-40B4-BE49-F238E27FC236}">
                <a16:creationId xmlns:a16="http://schemas.microsoft.com/office/drawing/2014/main" xmlns="" id="{8FCC72D5-DDB8-4467-866F-92D1B946E3FE}"/>
              </a:ext>
            </a:extLst>
          </p:cNvPr>
          <p:cNvSpPr/>
          <p:nvPr/>
        </p:nvSpPr>
        <p:spPr>
          <a:xfrm>
            <a:off x="10742598" y="4506229"/>
            <a:ext cx="598917" cy="587198"/>
          </a:xfrm>
          <a:prstGeom prst="ellipse">
            <a:avLst/>
          </a:pr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CuadroTexto 8">
            <a:extLst>
              <a:ext uri="{FF2B5EF4-FFF2-40B4-BE49-F238E27FC236}">
                <a16:creationId xmlns:a16="http://schemas.microsoft.com/office/drawing/2014/main" xmlns="" id="{12CC8B48-957C-4A53-A717-BBEBD3F225E8}"/>
              </a:ext>
            </a:extLst>
          </p:cNvPr>
          <p:cNvSpPr txBox="1"/>
          <p:nvPr/>
        </p:nvSpPr>
        <p:spPr>
          <a:xfrm rot="17711352">
            <a:off x="8868132" y="5182998"/>
            <a:ext cx="1605510" cy="646331"/>
          </a:xfrm>
          <a:prstGeom prst="rect">
            <a:avLst/>
          </a:prstGeom>
          <a:noFill/>
        </p:spPr>
        <p:txBody>
          <a:bodyPr wrap="square" rtlCol="0">
            <a:spAutoFit/>
          </a:bodyPr>
          <a:lstStyle/>
          <a:p>
            <a:pPr algn="r"/>
            <a:r>
              <a:rPr lang="es-ES" sz="1200" dirty="0" err="1"/>
              <a:t>Soumission</a:t>
            </a:r>
            <a:r>
              <a:rPr lang="es-ES" sz="1200" dirty="0"/>
              <a:t> </a:t>
            </a:r>
            <a:r>
              <a:rPr lang="es-ES" sz="1200" dirty="0" err="1"/>
              <a:t>Aide-Mémoire</a:t>
            </a:r>
            <a:r>
              <a:rPr lang="es-ES" sz="1200" dirty="0"/>
              <a:t> par </a:t>
            </a:r>
            <a:r>
              <a:rPr lang="es-ES" sz="1200" dirty="0" err="1"/>
              <a:t>pays</a:t>
            </a:r>
            <a:r>
              <a:rPr lang="es-ES" sz="1200" dirty="0"/>
              <a:t> (oct. 2020)</a:t>
            </a:r>
          </a:p>
        </p:txBody>
      </p:sp>
      <p:sp>
        <p:nvSpPr>
          <p:cNvPr id="11" name="CuadroTexto 10">
            <a:extLst>
              <a:ext uri="{FF2B5EF4-FFF2-40B4-BE49-F238E27FC236}">
                <a16:creationId xmlns:a16="http://schemas.microsoft.com/office/drawing/2014/main" xmlns="" id="{60BC5B12-7C77-41D7-ABA7-5E157EDF1CE3}"/>
              </a:ext>
            </a:extLst>
          </p:cNvPr>
          <p:cNvSpPr txBox="1"/>
          <p:nvPr/>
        </p:nvSpPr>
        <p:spPr>
          <a:xfrm rot="17766307">
            <a:off x="9921741" y="5333316"/>
            <a:ext cx="1365210" cy="830997"/>
          </a:xfrm>
          <a:prstGeom prst="rect">
            <a:avLst/>
          </a:prstGeom>
          <a:noFill/>
        </p:spPr>
        <p:txBody>
          <a:bodyPr wrap="square" rtlCol="0">
            <a:spAutoFit/>
          </a:bodyPr>
          <a:lstStyle/>
          <a:p>
            <a:pPr algn="r"/>
            <a:r>
              <a:rPr lang="es-ES" sz="1200" dirty="0" err="1"/>
              <a:t>Soumission</a:t>
            </a:r>
            <a:r>
              <a:rPr lang="es-ES" sz="1200" dirty="0"/>
              <a:t> des </a:t>
            </a:r>
            <a:r>
              <a:rPr lang="es-ES" sz="1200" dirty="0" err="1"/>
              <a:t>rapports</a:t>
            </a:r>
            <a:r>
              <a:rPr lang="es-ES" sz="1200" dirty="0"/>
              <a:t> </a:t>
            </a:r>
            <a:r>
              <a:rPr lang="es-ES" sz="1200" dirty="0" err="1"/>
              <a:t>profils</a:t>
            </a:r>
            <a:r>
              <a:rPr lang="es-ES" sz="1200" dirty="0"/>
              <a:t> et </a:t>
            </a:r>
            <a:r>
              <a:rPr lang="es-ES" sz="1200" dirty="0" err="1"/>
              <a:t>cartographies</a:t>
            </a:r>
            <a:r>
              <a:rPr lang="es-ES" sz="1200" dirty="0"/>
              <a:t> (</a:t>
            </a:r>
            <a:r>
              <a:rPr lang="es-ES" sz="1200" dirty="0" err="1"/>
              <a:t>déc</a:t>
            </a:r>
            <a:r>
              <a:rPr lang="es-ES" sz="1200" dirty="0"/>
              <a:t>. 2020)</a:t>
            </a:r>
          </a:p>
        </p:txBody>
      </p:sp>
    </p:spTree>
    <p:extLst>
      <p:ext uri="{BB962C8B-B14F-4D97-AF65-F5344CB8AC3E}">
        <p14:creationId xmlns:p14="http://schemas.microsoft.com/office/powerpoint/2010/main" val="3318267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8792"/>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3252672" y="1268161"/>
            <a:ext cx="6673206" cy="558266"/>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Autofit/>
          </a:bodyPr>
          <a:lstStyle/>
          <a:p>
            <a:pPr algn="l"/>
            <a:r>
              <a:rPr lang="fr-FR" sz="2800" b="1" dirty="0">
                <a:solidFill>
                  <a:schemeClr val="accent2">
                    <a:lumMod val="75000"/>
                  </a:schemeClr>
                </a:solidFill>
                <a:latin typeface="Gill Sans MT" panose="020B0502020104020203" pitchFamily="34" charset="0"/>
              </a:rPr>
              <a:t>Cadre de l’étude: Echantillonnage</a:t>
            </a:r>
            <a:endParaRPr lang="en-US" sz="2800" b="1" dirty="0">
              <a:solidFill>
                <a:schemeClr val="accent2">
                  <a:lumMod val="75000"/>
                </a:schemeClr>
              </a:solidFill>
              <a:latin typeface="Gill Sans MT" panose="020B0502020104020203" pitchFamily="34" charset="0"/>
            </a:endParaRPr>
          </a:p>
        </p:txBody>
      </p:sp>
      <p:pic>
        <p:nvPicPr>
          <p:cNvPr id="11" name="Imagen 10">
            <a:extLst>
              <a:ext uri="{FF2B5EF4-FFF2-40B4-BE49-F238E27FC236}">
                <a16:creationId xmlns:a16="http://schemas.microsoft.com/office/drawing/2014/main" xmlns="" id="{2A720D53-A0F1-4A5F-824E-5804873AFBD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576" y="2097284"/>
            <a:ext cx="5546658" cy="3429067"/>
          </a:xfrm>
          <a:prstGeom prst="rect">
            <a:avLst/>
          </a:prstGeom>
          <a:solidFill>
            <a:schemeClr val="bg1">
              <a:lumMod val="95000"/>
            </a:schemeClr>
          </a:solidFill>
          <a:ln>
            <a:solidFill>
              <a:schemeClr val="tx2"/>
            </a:solidFill>
          </a:ln>
        </p:spPr>
      </p:pic>
      <p:pic>
        <p:nvPicPr>
          <p:cNvPr id="12" name="Imagen 11">
            <a:extLst>
              <a:ext uri="{FF2B5EF4-FFF2-40B4-BE49-F238E27FC236}">
                <a16:creationId xmlns:a16="http://schemas.microsoft.com/office/drawing/2014/main" xmlns="" id="{A561AF52-0CBB-41E5-B430-8A9F302A9CE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3355" y="2084032"/>
            <a:ext cx="5506871" cy="3404760"/>
          </a:xfrm>
          <a:prstGeom prst="rect">
            <a:avLst/>
          </a:prstGeom>
          <a:noFill/>
          <a:ln>
            <a:solidFill>
              <a:schemeClr val="tx2"/>
            </a:solidFill>
          </a:ln>
        </p:spPr>
      </p:pic>
    </p:spTree>
    <p:extLst>
      <p:ext uri="{BB962C8B-B14F-4D97-AF65-F5344CB8AC3E}">
        <p14:creationId xmlns:p14="http://schemas.microsoft.com/office/powerpoint/2010/main" val="2546390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85716"/>
            <a:ext cx="4174435" cy="1719024"/>
          </a:xfrm>
          <a:prstGeom prst="rect">
            <a:avLst/>
          </a:prstGeom>
        </p:spPr>
      </p:pic>
      <p:pic>
        <p:nvPicPr>
          <p:cNvPr id="9" name="Imagen 8">
            <a:extLst>
              <a:ext uri="{FF2B5EF4-FFF2-40B4-BE49-F238E27FC236}">
                <a16:creationId xmlns:a16="http://schemas.microsoft.com/office/drawing/2014/main" xmlns="" id="{2E5FA216-68CB-424F-8A02-AF90A1E48DA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331" y="2242232"/>
            <a:ext cx="5439490" cy="3362826"/>
          </a:xfrm>
          <a:prstGeom prst="rect">
            <a:avLst/>
          </a:prstGeom>
          <a:noFill/>
          <a:ln>
            <a:solidFill>
              <a:schemeClr val="tx2"/>
            </a:solidFill>
          </a:ln>
        </p:spPr>
      </p:pic>
      <p:pic>
        <p:nvPicPr>
          <p:cNvPr id="1028" name="Picture 4">
            <a:extLst>
              <a:ext uri="{FF2B5EF4-FFF2-40B4-BE49-F238E27FC236}">
                <a16:creationId xmlns:a16="http://schemas.microsoft.com/office/drawing/2014/main" xmlns="" id="{ABA1DA57-7BA9-4B09-8F7F-EB7A5D85015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16745" y="2242233"/>
            <a:ext cx="5504195" cy="3362826"/>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xmlns="" id="{7BA35E01-5E29-48CB-B8EC-8393EEBC655D}"/>
              </a:ext>
            </a:extLst>
          </p:cNvPr>
          <p:cNvSpPr txBox="1">
            <a:spLocks/>
          </p:cNvSpPr>
          <p:nvPr/>
        </p:nvSpPr>
        <p:spPr>
          <a:xfrm>
            <a:off x="3252672" y="1268161"/>
            <a:ext cx="6964754" cy="558266"/>
          </a:xfrm>
          <a:prstGeom prst="rect">
            <a:avLst/>
          </a:prstGeom>
          <a:solidFill>
            <a:schemeClr val="bg1"/>
          </a:solidFill>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accent1"/>
                </a:solidFill>
                <a:latin typeface="+mn-lt"/>
                <a:ea typeface="+mn-ea"/>
                <a:cs typeface="+mn-cs"/>
              </a:defRPr>
            </a:lvl1pPr>
            <a:lvl2pPr>
              <a:defRPr>
                <a:solidFill>
                  <a:schemeClr val="accent1"/>
                </a:solidFill>
                <a:latin typeface="+mn-lt"/>
                <a:ea typeface="+mn-ea"/>
                <a:cs typeface="+mn-cs"/>
              </a:defRPr>
            </a:lvl2pPr>
            <a:lvl3pPr>
              <a:defRPr>
                <a:solidFill>
                  <a:schemeClr val="accent1"/>
                </a:solidFill>
                <a:latin typeface="+mn-lt"/>
                <a:ea typeface="+mn-ea"/>
                <a:cs typeface="+mn-cs"/>
              </a:defRPr>
            </a:lvl3pPr>
            <a:lvl4pPr>
              <a:defRPr>
                <a:solidFill>
                  <a:schemeClr val="accent1"/>
                </a:solidFill>
                <a:latin typeface="+mn-lt"/>
                <a:ea typeface="+mn-ea"/>
                <a:cs typeface="+mn-cs"/>
              </a:defRPr>
            </a:lvl4pPr>
            <a:lvl5pPr>
              <a:defRPr>
                <a:solidFill>
                  <a:schemeClr val="accent1"/>
                </a:solidFill>
                <a:latin typeface="+mn-lt"/>
                <a:ea typeface="+mn-ea"/>
                <a:cs typeface="+mn-cs"/>
              </a:defRPr>
            </a:lvl5pPr>
            <a:lvl6pPr>
              <a:defRPr>
                <a:solidFill>
                  <a:schemeClr val="accent1"/>
                </a:solidFill>
                <a:latin typeface="+mn-lt"/>
                <a:ea typeface="+mn-ea"/>
                <a:cs typeface="+mn-cs"/>
              </a:defRPr>
            </a:lvl6pPr>
            <a:lvl7pPr>
              <a:defRPr>
                <a:solidFill>
                  <a:schemeClr val="accent1"/>
                </a:solidFill>
                <a:latin typeface="+mn-lt"/>
                <a:ea typeface="+mn-ea"/>
                <a:cs typeface="+mn-cs"/>
              </a:defRPr>
            </a:lvl7pPr>
            <a:lvl8pPr>
              <a:defRPr>
                <a:solidFill>
                  <a:schemeClr val="accent1"/>
                </a:solidFill>
                <a:latin typeface="+mn-lt"/>
                <a:ea typeface="+mn-ea"/>
                <a:cs typeface="+mn-cs"/>
              </a:defRPr>
            </a:lvl8pPr>
            <a:lvl9pPr>
              <a:defRPr>
                <a:solidFill>
                  <a:schemeClr val="accent1"/>
                </a:solidFill>
                <a:latin typeface="+mn-lt"/>
                <a:ea typeface="+mn-ea"/>
                <a:cs typeface="+mn-cs"/>
              </a:defRPr>
            </a:lvl9pPr>
          </a:lstStyle>
          <a:p>
            <a:pPr algn="l"/>
            <a:r>
              <a:rPr lang="fr-FR" sz="2800" b="1" dirty="0">
                <a:solidFill>
                  <a:schemeClr val="accent2">
                    <a:lumMod val="75000"/>
                  </a:schemeClr>
                </a:solidFill>
                <a:latin typeface="Gill Sans MT" panose="020B0502020104020203" pitchFamily="34" charset="0"/>
              </a:rPr>
              <a:t>Cadre de l’étude: Echantillonnage</a:t>
            </a:r>
            <a:endParaRPr lang="en-US" sz="2800" b="1" dirty="0">
              <a:solidFill>
                <a:schemeClr val="accent2">
                  <a:lumMod val="75000"/>
                </a:schemeClr>
              </a:solidFill>
              <a:latin typeface="Gill Sans MT" panose="020B0502020104020203" pitchFamily="34" charset="0"/>
            </a:endParaRPr>
          </a:p>
        </p:txBody>
      </p:sp>
    </p:spTree>
    <p:extLst>
      <p:ext uri="{BB962C8B-B14F-4D97-AF65-F5344CB8AC3E}">
        <p14:creationId xmlns:p14="http://schemas.microsoft.com/office/powerpoint/2010/main" val="18150652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0531"/>
            <a:ext cx="4174435" cy="1719024"/>
          </a:xfrm>
          <a:prstGeom prst="rect">
            <a:avLst/>
          </a:prstGeom>
        </p:spPr>
      </p:pic>
      <p:pic>
        <p:nvPicPr>
          <p:cNvPr id="2062" name="Picture 14">
            <a:extLst>
              <a:ext uri="{FF2B5EF4-FFF2-40B4-BE49-F238E27FC236}">
                <a16:creationId xmlns:a16="http://schemas.microsoft.com/office/drawing/2014/main" xmlns="" id="{17BB8AB6-F5AF-4146-9895-0D42C5F289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5998" y="2200666"/>
            <a:ext cx="5403045" cy="3221441"/>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064" name="Picture 16">
            <a:extLst>
              <a:ext uri="{FF2B5EF4-FFF2-40B4-BE49-F238E27FC236}">
                <a16:creationId xmlns:a16="http://schemas.microsoft.com/office/drawing/2014/main" xmlns="" id="{2B5053A0-88AD-4D58-98DD-A942CF085D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135" y="2934204"/>
            <a:ext cx="5421185" cy="335187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xmlns="" id="{3671163D-3372-4F52-950A-88B5A5232427}"/>
              </a:ext>
            </a:extLst>
          </p:cNvPr>
          <p:cNvSpPr txBox="1"/>
          <p:nvPr/>
        </p:nvSpPr>
        <p:spPr>
          <a:xfrm>
            <a:off x="186464" y="3553836"/>
            <a:ext cx="492443" cy="2008609"/>
          </a:xfrm>
          <a:prstGeom prst="rect">
            <a:avLst/>
          </a:prstGeom>
          <a:noFill/>
        </p:spPr>
        <p:txBody>
          <a:bodyPr vert="vert270" wrap="square" rtlCol="0">
            <a:spAutoFit/>
          </a:bodyPr>
          <a:lstStyle/>
          <a:p>
            <a:pPr algn="ctr"/>
            <a:r>
              <a:rPr lang="es-ES" sz="2000" b="1" cap="all" dirty="0">
                <a:effectLst>
                  <a:reflection blurRad="12700" endPos="0" dir="5400000" sy="-90000" algn="bl" rotWithShape="0"/>
                </a:effectLst>
                <a:latin typeface="+mj-lt"/>
                <a:ea typeface="+mj-ea"/>
                <a:cs typeface="+mj-cs"/>
              </a:rPr>
              <a:t>CÔTE D’IVOIRE</a:t>
            </a:r>
          </a:p>
        </p:txBody>
      </p:sp>
      <p:sp>
        <p:nvSpPr>
          <p:cNvPr id="23" name="CuadroTexto 22">
            <a:extLst>
              <a:ext uri="{FF2B5EF4-FFF2-40B4-BE49-F238E27FC236}">
                <a16:creationId xmlns:a16="http://schemas.microsoft.com/office/drawing/2014/main" xmlns="" id="{498A2EB2-EA8C-4351-8CF4-17323F9B5B53}"/>
              </a:ext>
            </a:extLst>
          </p:cNvPr>
          <p:cNvSpPr txBox="1"/>
          <p:nvPr/>
        </p:nvSpPr>
        <p:spPr>
          <a:xfrm rot="10800000">
            <a:off x="11588704" y="2973656"/>
            <a:ext cx="492443" cy="1441037"/>
          </a:xfrm>
          <a:prstGeom prst="rect">
            <a:avLst/>
          </a:prstGeom>
          <a:noFill/>
        </p:spPr>
        <p:txBody>
          <a:bodyPr vert="vert270" wrap="square" rtlCol="0">
            <a:spAutoFit/>
          </a:bodyPr>
          <a:lstStyle>
            <a:defPPr>
              <a:defRPr lang="en-US"/>
            </a:defPPr>
            <a:lvl1pPr algn="ctr">
              <a:defRPr sz="2000" b="1" cap="all">
                <a:effectLst>
                  <a:reflection blurRad="12700" endPos="0" dir="5400000" sy="-90000" algn="bl" rotWithShape="0"/>
                </a:effectLst>
                <a:latin typeface="+mj-lt"/>
                <a:ea typeface="+mj-ea"/>
                <a:cs typeface="+mj-cs"/>
              </a:defRPr>
            </a:lvl1pPr>
          </a:lstStyle>
          <a:p>
            <a:r>
              <a:rPr lang="es-ES" dirty="0"/>
              <a:t>GUINÉE</a:t>
            </a:r>
          </a:p>
        </p:txBody>
      </p:sp>
      <p:sp>
        <p:nvSpPr>
          <p:cNvPr id="14" name="Title 1">
            <a:extLst>
              <a:ext uri="{FF2B5EF4-FFF2-40B4-BE49-F238E27FC236}">
                <a16:creationId xmlns:a16="http://schemas.microsoft.com/office/drawing/2014/main" xmlns="" id="{7BA35E01-5E29-48CB-B8EC-8393EEBC655D}"/>
              </a:ext>
            </a:extLst>
          </p:cNvPr>
          <p:cNvSpPr txBox="1">
            <a:spLocks/>
          </p:cNvSpPr>
          <p:nvPr/>
        </p:nvSpPr>
        <p:spPr>
          <a:xfrm>
            <a:off x="3249663" y="1263539"/>
            <a:ext cx="8226719" cy="558266"/>
          </a:xfrm>
          <a:prstGeom prst="rect">
            <a:avLst/>
          </a:prstGeom>
          <a:solidFill>
            <a:schemeClr val="bg1"/>
          </a:solidFill>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accent1"/>
                </a:solidFill>
                <a:latin typeface="+mn-lt"/>
                <a:ea typeface="+mn-ea"/>
                <a:cs typeface="+mn-cs"/>
              </a:defRPr>
            </a:lvl1pPr>
            <a:lvl2pPr>
              <a:defRPr>
                <a:solidFill>
                  <a:schemeClr val="accent1"/>
                </a:solidFill>
                <a:latin typeface="+mn-lt"/>
                <a:ea typeface="+mn-ea"/>
                <a:cs typeface="+mn-cs"/>
              </a:defRPr>
            </a:lvl2pPr>
            <a:lvl3pPr>
              <a:defRPr>
                <a:solidFill>
                  <a:schemeClr val="accent1"/>
                </a:solidFill>
                <a:latin typeface="+mn-lt"/>
                <a:ea typeface="+mn-ea"/>
                <a:cs typeface="+mn-cs"/>
              </a:defRPr>
            </a:lvl3pPr>
            <a:lvl4pPr>
              <a:defRPr>
                <a:solidFill>
                  <a:schemeClr val="accent1"/>
                </a:solidFill>
                <a:latin typeface="+mn-lt"/>
                <a:ea typeface="+mn-ea"/>
                <a:cs typeface="+mn-cs"/>
              </a:defRPr>
            </a:lvl4pPr>
            <a:lvl5pPr>
              <a:defRPr>
                <a:solidFill>
                  <a:schemeClr val="accent1"/>
                </a:solidFill>
                <a:latin typeface="+mn-lt"/>
                <a:ea typeface="+mn-ea"/>
                <a:cs typeface="+mn-cs"/>
              </a:defRPr>
            </a:lvl5pPr>
            <a:lvl6pPr>
              <a:defRPr>
                <a:solidFill>
                  <a:schemeClr val="accent1"/>
                </a:solidFill>
                <a:latin typeface="+mn-lt"/>
                <a:ea typeface="+mn-ea"/>
                <a:cs typeface="+mn-cs"/>
              </a:defRPr>
            </a:lvl6pPr>
            <a:lvl7pPr>
              <a:defRPr>
                <a:solidFill>
                  <a:schemeClr val="accent1"/>
                </a:solidFill>
                <a:latin typeface="+mn-lt"/>
                <a:ea typeface="+mn-ea"/>
                <a:cs typeface="+mn-cs"/>
              </a:defRPr>
            </a:lvl7pPr>
            <a:lvl8pPr>
              <a:defRPr>
                <a:solidFill>
                  <a:schemeClr val="accent1"/>
                </a:solidFill>
                <a:latin typeface="+mn-lt"/>
                <a:ea typeface="+mn-ea"/>
                <a:cs typeface="+mn-cs"/>
              </a:defRPr>
            </a:lvl8pPr>
            <a:lvl9pPr>
              <a:defRPr>
                <a:solidFill>
                  <a:schemeClr val="accent1"/>
                </a:solidFill>
                <a:latin typeface="+mn-lt"/>
                <a:ea typeface="+mn-ea"/>
                <a:cs typeface="+mn-cs"/>
              </a:defRPr>
            </a:lvl9pPr>
          </a:lstStyle>
          <a:p>
            <a:pPr algn="l"/>
            <a:r>
              <a:rPr lang="fr-FR" sz="2800" b="1" dirty="0">
                <a:solidFill>
                  <a:schemeClr val="accent2">
                    <a:lumMod val="75000"/>
                  </a:schemeClr>
                </a:solidFill>
                <a:latin typeface="Gill Sans MT" panose="020B0502020104020203" pitchFamily="34" charset="0"/>
              </a:rPr>
              <a:t>Cadre de l’étude: Echantillonnage par pays (i)</a:t>
            </a:r>
            <a:endParaRPr lang="en-US" sz="2800" b="1" dirty="0">
              <a:solidFill>
                <a:schemeClr val="accent2">
                  <a:lumMod val="75000"/>
                </a:schemeClr>
              </a:solidFill>
              <a:latin typeface="Gill Sans MT" panose="020B0502020104020203" pitchFamily="34" charset="0"/>
            </a:endParaRPr>
          </a:p>
        </p:txBody>
      </p:sp>
    </p:spTree>
    <p:extLst>
      <p:ext uri="{BB962C8B-B14F-4D97-AF65-F5344CB8AC3E}">
        <p14:creationId xmlns:p14="http://schemas.microsoft.com/office/powerpoint/2010/main" val="6563453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0569"/>
            <a:ext cx="4174435" cy="1719024"/>
          </a:xfrm>
          <a:prstGeom prst="rect">
            <a:avLst/>
          </a:prstGeom>
        </p:spPr>
      </p:pic>
      <p:sp>
        <p:nvSpPr>
          <p:cNvPr id="15" name="CuadroTexto 14">
            <a:extLst>
              <a:ext uri="{FF2B5EF4-FFF2-40B4-BE49-F238E27FC236}">
                <a16:creationId xmlns:a16="http://schemas.microsoft.com/office/drawing/2014/main" xmlns="" id="{007C5AC5-D2CE-49D2-B1C3-A0C319697D08}"/>
              </a:ext>
            </a:extLst>
          </p:cNvPr>
          <p:cNvSpPr txBox="1"/>
          <p:nvPr/>
        </p:nvSpPr>
        <p:spPr>
          <a:xfrm>
            <a:off x="117158" y="2539118"/>
            <a:ext cx="492443" cy="2008609"/>
          </a:xfrm>
          <a:prstGeom prst="rect">
            <a:avLst/>
          </a:prstGeom>
          <a:noFill/>
        </p:spPr>
        <p:txBody>
          <a:bodyPr vert="vert270" wrap="square" rtlCol="0">
            <a:spAutoFit/>
          </a:bodyPr>
          <a:lstStyle>
            <a:defPPr>
              <a:defRPr lang="en-US"/>
            </a:defPPr>
            <a:lvl1pPr algn="ctr">
              <a:defRPr sz="2000" b="1" cap="all">
                <a:effectLst>
                  <a:reflection blurRad="12700" endPos="0" dir="5400000" sy="-90000" algn="bl" rotWithShape="0"/>
                </a:effectLst>
                <a:latin typeface="+mj-lt"/>
                <a:ea typeface="+mj-ea"/>
                <a:cs typeface="+mj-cs"/>
              </a:defRPr>
            </a:lvl1pPr>
          </a:lstStyle>
          <a:p>
            <a:r>
              <a:rPr lang="es-ES" dirty="0"/>
              <a:t>SENEGAL</a:t>
            </a:r>
          </a:p>
        </p:txBody>
      </p:sp>
      <p:pic>
        <p:nvPicPr>
          <p:cNvPr id="2058" name="Picture 10">
            <a:extLst>
              <a:ext uri="{FF2B5EF4-FFF2-40B4-BE49-F238E27FC236}">
                <a16:creationId xmlns:a16="http://schemas.microsoft.com/office/drawing/2014/main" xmlns="" id="{715E40FA-A1A2-4D05-ADC0-9D288C1361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2864" y="2964904"/>
            <a:ext cx="5388531" cy="333168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xmlns="" id="{A5C28EAD-5770-42C7-82ED-8F69A20BCC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594" y="1838676"/>
            <a:ext cx="5428147" cy="335617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xmlns="" id="{9D625BB9-4F33-4171-899F-B695BD98890E}"/>
              </a:ext>
            </a:extLst>
          </p:cNvPr>
          <p:cNvSpPr txBox="1"/>
          <p:nvPr/>
        </p:nvSpPr>
        <p:spPr>
          <a:xfrm rot="10800000">
            <a:off x="11489409" y="3675216"/>
            <a:ext cx="492443" cy="2008609"/>
          </a:xfrm>
          <a:prstGeom prst="rect">
            <a:avLst/>
          </a:prstGeom>
          <a:noFill/>
        </p:spPr>
        <p:txBody>
          <a:bodyPr vert="vert270" wrap="square" rtlCol="0">
            <a:spAutoFit/>
          </a:bodyPr>
          <a:lstStyle/>
          <a:p>
            <a:pPr algn="ctr"/>
            <a:r>
              <a:rPr lang="es-ES" sz="2000" b="1" cap="all" dirty="0">
                <a:effectLst>
                  <a:reflection blurRad="12700" endPos="0" dir="5400000" sy="-90000" algn="bl" rotWithShape="0"/>
                </a:effectLst>
                <a:latin typeface="+mj-lt"/>
                <a:ea typeface="+mj-ea"/>
                <a:cs typeface="+mj-cs"/>
              </a:rPr>
              <a:t>GAMBIE</a:t>
            </a:r>
          </a:p>
        </p:txBody>
      </p:sp>
      <p:sp>
        <p:nvSpPr>
          <p:cNvPr id="14" name="Title 1">
            <a:extLst>
              <a:ext uri="{FF2B5EF4-FFF2-40B4-BE49-F238E27FC236}">
                <a16:creationId xmlns:a16="http://schemas.microsoft.com/office/drawing/2014/main" xmlns="" id="{7BA35E01-5E29-48CB-B8EC-8393EEBC655D}"/>
              </a:ext>
            </a:extLst>
          </p:cNvPr>
          <p:cNvSpPr txBox="1">
            <a:spLocks/>
          </p:cNvSpPr>
          <p:nvPr/>
        </p:nvSpPr>
        <p:spPr>
          <a:xfrm>
            <a:off x="3837354" y="971072"/>
            <a:ext cx="8360426" cy="558266"/>
          </a:xfrm>
          <a:prstGeom prst="rect">
            <a:avLst/>
          </a:prstGeom>
          <a:solidFill>
            <a:schemeClr val="bg1"/>
          </a:solidFill>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accent1"/>
                </a:solidFill>
                <a:latin typeface="+mn-lt"/>
                <a:ea typeface="+mn-ea"/>
                <a:cs typeface="+mn-cs"/>
              </a:defRPr>
            </a:lvl1pPr>
            <a:lvl2pPr>
              <a:defRPr>
                <a:solidFill>
                  <a:schemeClr val="accent1"/>
                </a:solidFill>
                <a:latin typeface="+mn-lt"/>
                <a:ea typeface="+mn-ea"/>
                <a:cs typeface="+mn-cs"/>
              </a:defRPr>
            </a:lvl2pPr>
            <a:lvl3pPr>
              <a:defRPr>
                <a:solidFill>
                  <a:schemeClr val="accent1"/>
                </a:solidFill>
                <a:latin typeface="+mn-lt"/>
                <a:ea typeface="+mn-ea"/>
                <a:cs typeface="+mn-cs"/>
              </a:defRPr>
            </a:lvl3pPr>
            <a:lvl4pPr>
              <a:defRPr>
                <a:solidFill>
                  <a:schemeClr val="accent1"/>
                </a:solidFill>
                <a:latin typeface="+mn-lt"/>
                <a:ea typeface="+mn-ea"/>
                <a:cs typeface="+mn-cs"/>
              </a:defRPr>
            </a:lvl4pPr>
            <a:lvl5pPr>
              <a:defRPr>
                <a:solidFill>
                  <a:schemeClr val="accent1"/>
                </a:solidFill>
                <a:latin typeface="+mn-lt"/>
                <a:ea typeface="+mn-ea"/>
                <a:cs typeface="+mn-cs"/>
              </a:defRPr>
            </a:lvl5pPr>
            <a:lvl6pPr>
              <a:defRPr>
                <a:solidFill>
                  <a:schemeClr val="accent1"/>
                </a:solidFill>
                <a:latin typeface="+mn-lt"/>
                <a:ea typeface="+mn-ea"/>
                <a:cs typeface="+mn-cs"/>
              </a:defRPr>
            </a:lvl6pPr>
            <a:lvl7pPr>
              <a:defRPr>
                <a:solidFill>
                  <a:schemeClr val="accent1"/>
                </a:solidFill>
                <a:latin typeface="+mn-lt"/>
                <a:ea typeface="+mn-ea"/>
                <a:cs typeface="+mn-cs"/>
              </a:defRPr>
            </a:lvl7pPr>
            <a:lvl8pPr>
              <a:defRPr>
                <a:solidFill>
                  <a:schemeClr val="accent1"/>
                </a:solidFill>
                <a:latin typeface="+mn-lt"/>
                <a:ea typeface="+mn-ea"/>
                <a:cs typeface="+mn-cs"/>
              </a:defRPr>
            </a:lvl8pPr>
            <a:lvl9pPr>
              <a:defRPr>
                <a:solidFill>
                  <a:schemeClr val="accent1"/>
                </a:solidFill>
                <a:latin typeface="+mn-lt"/>
                <a:ea typeface="+mn-ea"/>
                <a:cs typeface="+mn-cs"/>
              </a:defRPr>
            </a:lvl9pPr>
          </a:lstStyle>
          <a:p>
            <a:pPr algn="l"/>
            <a:r>
              <a:rPr lang="fr-FR" sz="2800" b="1" dirty="0">
                <a:solidFill>
                  <a:schemeClr val="accent2">
                    <a:lumMod val="75000"/>
                  </a:schemeClr>
                </a:solidFill>
                <a:latin typeface="Gill Sans MT" panose="020B0502020104020203" pitchFamily="34" charset="0"/>
              </a:rPr>
              <a:t>Cadre de l’étude: Echantillonnage par pays (ii)</a:t>
            </a:r>
            <a:endParaRPr lang="en-US" sz="2800" b="1" dirty="0">
              <a:solidFill>
                <a:schemeClr val="accent2">
                  <a:lumMod val="75000"/>
                </a:schemeClr>
              </a:solidFill>
              <a:latin typeface="Gill Sans MT" panose="020B0502020104020203" pitchFamily="34" charset="0"/>
            </a:endParaRPr>
          </a:p>
        </p:txBody>
      </p:sp>
    </p:spTree>
    <p:extLst>
      <p:ext uri="{BB962C8B-B14F-4D97-AF65-F5344CB8AC3E}">
        <p14:creationId xmlns:p14="http://schemas.microsoft.com/office/powerpoint/2010/main" val="1301548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6402"/>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1296100" y="1302858"/>
            <a:ext cx="7836107" cy="970253"/>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fr-FR" sz="2800" b="1" dirty="0">
                <a:solidFill>
                  <a:schemeClr val="accent2">
                    <a:lumMod val="75000"/>
                  </a:schemeClr>
                </a:solidFill>
                <a:latin typeface="Gill Sans MT" panose="020B0502020104020203" pitchFamily="34" charset="0"/>
              </a:rPr>
              <a:t>Cadre de l’étude: </a:t>
            </a:r>
            <a:br>
              <a:rPr lang="fr-FR" sz="2800" b="1" dirty="0">
                <a:solidFill>
                  <a:schemeClr val="accent2">
                    <a:lumMod val="75000"/>
                  </a:schemeClr>
                </a:solidFill>
                <a:latin typeface="Gill Sans MT" panose="020B0502020104020203" pitchFamily="34" charset="0"/>
              </a:rPr>
            </a:br>
            <a:r>
              <a:rPr lang="fr-FR" sz="2800" b="1" dirty="0">
                <a:solidFill>
                  <a:schemeClr val="accent2">
                    <a:lumMod val="75000"/>
                  </a:schemeClr>
                </a:solidFill>
                <a:latin typeface="Gill Sans MT" panose="020B0502020104020203" pitchFamily="34" charset="0"/>
              </a:rPr>
              <a:t>Intégration de l’approche genre</a:t>
            </a:r>
            <a:endParaRPr lang="en-US" sz="2800" b="1" dirty="0">
              <a:solidFill>
                <a:schemeClr val="accent2">
                  <a:lumMod val="75000"/>
                </a:schemeClr>
              </a:solidFill>
              <a:latin typeface="Gill Sans MT" panose="020B0502020104020203" pitchFamily="34" charset="0"/>
            </a:endParaRPr>
          </a:p>
        </p:txBody>
      </p:sp>
      <p:sp>
        <p:nvSpPr>
          <p:cNvPr id="8" name="Subtitle 2">
            <a:extLst>
              <a:ext uri="{FF2B5EF4-FFF2-40B4-BE49-F238E27FC236}">
                <a16:creationId xmlns:a16="http://schemas.microsoft.com/office/drawing/2014/main" xmlns="" id="{65AE8F89-3917-497A-9D76-3DF5704E990A}"/>
              </a:ext>
            </a:extLst>
          </p:cNvPr>
          <p:cNvSpPr>
            <a:spLocks noGrp="1"/>
          </p:cNvSpPr>
          <p:nvPr>
            <p:ph type="subTitle" idx="1"/>
          </p:nvPr>
        </p:nvSpPr>
        <p:spPr>
          <a:xfrm>
            <a:off x="1390621" y="2486026"/>
            <a:ext cx="9855133" cy="3696410"/>
          </a:xfrm>
          <a:noFill/>
          <a:ln>
            <a:noFill/>
          </a:ln>
        </p:spPr>
        <p:style>
          <a:lnRef idx="0">
            <a:scrgbClr r="0" g="0" b="0"/>
          </a:lnRef>
          <a:fillRef idx="0">
            <a:scrgbClr r="0" g="0" b="0"/>
          </a:fillRef>
          <a:effectRef idx="0">
            <a:scrgbClr r="0" g="0" b="0"/>
          </a:effectRef>
          <a:fontRef idx="minor">
            <a:schemeClr val="dk1"/>
          </a:fontRef>
        </p:style>
        <p:txBody>
          <a:bodyPr>
            <a:normAutofit/>
          </a:bodyPr>
          <a:lstStyle/>
          <a:p>
            <a:pPr algn="l"/>
            <a:endParaRPr lang="fr-FR" sz="2800" b="1" dirty="0">
              <a:solidFill>
                <a:schemeClr val="tx1"/>
              </a:solidFill>
            </a:endParaRPr>
          </a:p>
          <a:p>
            <a:pPr algn="l"/>
            <a:endParaRPr lang="en-US" sz="2000" dirty="0">
              <a:solidFill>
                <a:schemeClr val="tx1"/>
              </a:solidFill>
            </a:endParaRPr>
          </a:p>
        </p:txBody>
      </p:sp>
      <p:graphicFrame>
        <p:nvGraphicFramePr>
          <p:cNvPr id="4" name="Diagrama 3">
            <a:extLst>
              <a:ext uri="{FF2B5EF4-FFF2-40B4-BE49-F238E27FC236}">
                <a16:creationId xmlns:a16="http://schemas.microsoft.com/office/drawing/2014/main" xmlns="" id="{F3710D10-72E9-4802-BC49-6F0B613EB2E4}"/>
              </a:ext>
            </a:extLst>
          </p:cNvPr>
          <p:cNvGraphicFramePr/>
          <p:nvPr>
            <p:extLst>
              <p:ext uri="{D42A27DB-BD31-4B8C-83A1-F6EECF244321}">
                <p14:modId xmlns:p14="http://schemas.microsoft.com/office/powerpoint/2010/main" val="3836869151"/>
              </p:ext>
            </p:extLst>
          </p:nvPr>
        </p:nvGraphicFramePr>
        <p:xfrm>
          <a:off x="1522426" y="2390098"/>
          <a:ext cx="9145960" cy="39093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44411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1849"/>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1148754" y="1199367"/>
            <a:ext cx="9295614" cy="1038684"/>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fr-FR" sz="2800" b="1" dirty="0">
                <a:solidFill>
                  <a:schemeClr val="accent2">
                    <a:lumMod val="75000"/>
                  </a:schemeClr>
                </a:solidFill>
                <a:latin typeface="Gill Sans MT" panose="020B0502020104020203" pitchFamily="34" charset="0"/>
              </a:rPr>
              <a:t>Cadre de l’étude: Adaptation au contexte COVID-19</a:t>
            </a:r>
            <a:endParaRPr lang="en-US" sz="2800" b="1" dirty="0">
              <a:solidFill>
                <a:schemeClr val="accent2">
                  <a:lumMod val="75000"/>
                </a:schemeClr>
              </a:solidFill>
              <a:latin typeface="Gill Sans MT" panose="020B0502020104020203" pitchFamily="34" charset="0"/>
            </a:endParaRPr>
          </a:p>
        </p:txBody>
      </p:sp>
      <p:sp>
        <p:nvSpPr>
          <p:cNvPr id="8" name="Subtitle 2">
            <a:extLst>
              <a:ext uri="{FF2B5EF4-FFF2-40B4-BE49-F238E27FC236}">
                <a16:creationId xmlns:a16="http://schemas.microsoft.com/office/drawing/2014/main" xmlns="" id="{65AE8F89-3917-497A-9D76-3DF5704E990A}"/>
              </a:ext>
            </a:extLst>
          </p:cNvPr>
          <p:cNvSpPr>
            <a:spLocks noGrp="1"/>
          </p:cNvSpPr>
          <p:nvPr>
            <p:ph type="subTitle" idx="1"/>
          </p:nvPr>
        </p:nvSpPr>
        <p:spPr>
          <a:xfrm>
            <a:off x="1030879" y="2582675"/>
            <a:ext cx="9925880" cy="2719981"/>
          </a:xfrm>
          <a:noFill/>
          <a:ln>
            <a:noFill/>
          </a:ln>
        </p:spPr>
        <p:style>
          <a:lnRef idx="0">
            <a:scrgbClr r="0" g="0" b="0"/>
          </a:lnRef>
          <a:fillRef idx="0">
            <a:scrgbClr r="0" g="0" b="0"/>
          </a:fillRef>
          <a:effectRef idx="0">
            <a:scrgbClr r="0" g="0" b="0"/>
          </a:effectRef>
          <a:fontRef idx="minor">
            <a:schemeClr val="dk1"/>
          </a:fontRef>
        </p:style>
        <p:txBody>
          <a:bodyPr>
            <a:normAutofit/>
          </a:bodyPr>
          <a:lstStyle/>
          <a:p>
            <a:pPr marL="457200" indent="-457200" algn="l">
              <a:lnSpc>
                <a:spcPct val="100000"/>
              </a:lnSpc>
              <a:buFont typeface="Wingdings" panose="05000000000000000000" pitchFamily="2" charset="2"/>
              <a:buChar char="q"/>
            </a:pPr>
            <a:r>
              <a:rPr lang="fr-FR" sz="2200" dirty="0">
                <a:latin typeface="Gill Sans MT" panose="020B0502020104020203" pitchFamily="34" charset="0"/>
              </a:rPr>
              <a:t>Coordination de l’équipe de </a:t>
            </a:r>
            <a:r>
              <a:rPr lang="fr-FR" sz="2200" dirty="0" err="1">
                <a:latin typeface="Gill Sans MT" panose="020B0502020104020203" pitchFamily="34" charset="0"/>
              </a:rPr>
              <a:t>consultant.e.s</a:t>
            </a:r>
            <a:r>
              <a:rPr lang="fr-FR" sz="2200" dirty="0">
                <a:latin typeface="Gill Sans MT" panose="020B0502020104020203" pitchFamily="34" charset="0"/>
              </a:rPr>
              <a:t> à distance</a:t>
            </a:r>
          </a:p>
          <a:p>
            <a:pPr marL="457200" indent="-457200" algn="l">
              <a:lnSpc>
                <a:spcPct val="100000"/>
              </a:lnSpc>
              <a:buFont typeface="Wingdings" panose="05000000000000000000" pitchFamily="2" charset="2"/>
              <a:buChar char="q"/>
            </a:pPr>
            <a:r>
              <a:rPr lang="fr-FR" sz="2200" dirty="0">
                <a:latin typeface="Gill Sans MT" panose="020B0502020104020203" pitchFamily="34" charset="0"/>
              </a:rPr>
              <a:t>Impossibilité de traverser les frontières</a:t>
            </a:r>
          </a:p>
          <a:p>
            <a:pPr marL="457200" indent="-457200" algn="l">
              <a:lnSpc>
                <a:spcPct val="100000"/>
              </a:lnSpc>
              <a:buFont typeface="Wingdings" panose="05000000000000000000" pitchFamily="2" charset="2"/>
              <a:buChar char="q"/>
            </a:pPr>
            <a:r>
              <a:rPr lang="fr-FR" sz="2200" dirty="0">
                <a:latin typeface="Gill Sans MT" panose="020B0502020104020203" pitchFamily="34" charset="0"/>
              </a:rPr>
              <a:t>Difficultés pour organiser des réunions (groupes de discussion, restitutions)</a:t>
            </a:r>
          </a:p>
          <a:p>
            <a:pPr marL="457200" indent="-457200" algn="l">
              <a:lnSpc>
                <a:spcPct val="100000"/>
              </a:lnSpc>
              <a:buFont typeface="Wingdings" panose="05000000000000000000" pitchFamily="2" charset="2"/>
              <a:buChar char="q"/>
            </a:pPr>
            <a:r>
              <a:rPr lang="fr-FR" sz="2200" dirty="0">
                <a:latin typeface="Gill Sans MT" panose="020B0502020104020203" pitchFamily="34" charset="0"/>
              </a:rPr>
              <a:t>Conflit entre le respect des gestes barrière et la nécessaire confiance accordée par les EJM aux équipes de terrain</a:t>
            </a:r>
          </a:p>
          <a:p>
            <a:pPr marL="457200" indent="-457200" algn="l">
              <a:lnSpc>
                <a:spcPct val="100000"/>
              </a:lnSpc>
              <a:buFont typeface="Wingdings" panose="05000000000000000000" pitchFamily="2" charset="2"/>
              <a:buChar char="q"/>
            </a:pPr>
            <a:r>
              <a:rPr lang="fr-FR" sz="2200" dirty="0">
                <a:latin typeface="Gill Sans MT" panose="020B0502020104020203" pitchFamily="34" charset="0"/>
              </a:rPr>
              <a:t>Impact direct de la crise sanitaire sur les conditions de vie des EJM</a:t>
            </a:r>
          </a:p>
          <a:p>
            <a:pPr marL="457200" indent="-457200" algn="l">
              <a:lnSpc>
                <a:spcPct val="100000"/>
              </a:lnSpc>
              <a:buFont typeface="Arial" panose="020B0604020202020204" pitchFamily="34" charset="0"/>
              <a:buChar char="•"/>
            </a:pPr>
            <a:endParaRPr lang="fr-FR" sz="2800" b="1" dirty="0">
              <a:highlight>
                <a:srgbClr val="FFFF00"/>
              </a:highlight>
            </a:endParaRPr>
          </a:p>
          <a:p>
            <a:pPr algn="l">
              <a:lnSpc>
                <a:spcPct val="100000"/>
              </a:lnSpc>
            </a:pPr>
            <a:endParaRPr lang="fr-FR" sz="2800" b="1" dirty="0">
              <a:solidFill>
                <a:schemeClr val="tx1"/>
              </a:solidFill>
            </a:endParaRPr>
          </a:p>
          <a:p>
            <a:pPr algn="l">
              <a:lnSpc>
                <a:spcPct val="100000"/>
              </a:lnSpc>
            </a:pPr>
            <a:endParaRPr lang="en-US" sz="2000" dirty="0">
              <a:solidFill>
                <a:schemeClr val="tx1"/>
              </a:solidFill>
            </a:endParaRPr>
          </a:p>
        </p:txBody>
      </p:sp>
    </p:spTree>
    <p:extLst>
      <p:ext uri="{BB962C8B-B14F-4D97-AF65-F5344CB8AC3E}">
        <p14:creationId xmlns:p14="http://schemas.microsoft.com/office/powerpoint/2010/main" val="39333115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9450"/>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1139125" y="1392377"/>
            <a:ext cx="7298242" cy="611960"/>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fr-FR" sz="2800" b="1" dirty="0">
                <a:solidFill>
                  <a:schemeClr val="accent2">
                    <a:lumMod val="75000"/>
                  </a:schemeClr>
                </a:solidFill>
                <a:latin typeface="Gill Sans MT" panose="020B0502020104020203" pitchFamily="34" charset="0"/>
              </a:rPr>
              <a:t>Cadre de l’étude: Structure</a:t>
            </a:r>
            <a:endParaRPr lang="en-US" sz="2800" b="1" dirty="0">
              <a:solidFill>
                <a:schemeClr val="accent2">
                  <a:lumMod val="75000"/>
                </a:schemeClr>
              </a:solidFill>
              <a:latin typeface="Gill Sans MT" panose="020B0502020104020203" pitchFamily="34" charset="0"/>
            </a:endParaRPr>
          </a:p>
        </p:txBody>
      </p:sp>
      <p:sp>
        <p:nvSpPr>
          <p:cNvPr id="8" name="Subtitle 2">
            <a:extLst>
              <a:ext uri="{FF2B5EF4-FFF2-40B4-BE49-F238E27FC236}">
                <a16:creationId xmlns:a16="http://schemas.microsoft.com/office/drawing/2014/main" xmlns="" id="{65AE8F89-3917-497A-9D76-3DF5704E990A}"/>
              </a:ext>
            </a:extLst>
          </p:cNvPr>
          <p:cNvSpPr>
            <a:spLocks noGrp="1"/>
          </p:cNvSpPr>
          <p:nvPr>
            <p:ph type="subTitle" idx="1"/>
          </p:nvPr>
        </p:nvSpPr>
        <p:spPr>
          <a:xfrm>
            <a:off x="1139125" y="2193010"/>
            <a:ext cx="9732936" cy="3465666"/>
          </a:xfrm>
          <a:noFill/>
          <a:ln>
            <a:noFill/>
          </a:ln>
        </p:spPr>
        <p:style>
          <a:lnRef idx="0">
            <a:scrgbClr r="0" g="0" b="0"/>
          </a:lnRef>
          <a:fillRef idx="0">
            <a:scrgbClr r="0" g="0" b="0"/>
          </a:fillRef>
          <a:effectRef idx="0">
            <a:scrgbClr r="0" g="0" b="0"/>
          </a:effectRef>
          <a:fontRef idx="minor">
            <a:schemeClr val="dk1"/>
          </a:fontRef>
        </p:style>
        <p:txBody>
          <a:bodyPr>
            <a:normAutofit/>
          </a:bodyPr>
          <a:lstStyle/>
          <a:p>
            <a:pPr algn="l">
              <a:lnSpc>
                <a:spcPct val="150000"/>
              </a:lnSpc>
            </a:pPr>
            <a:r>
              <a:rPr lang="fr-FR" sz="2200" b="1" dirty="0">
                <a:latin typeface="Gill Sans MT" panose="020B0502020104020203" pitchFamily="34" charset="0"/>
              </a:rPr>
              <a:t>Principales questions abordées:</a:t>
            </a:r>
          </a:p>
          <a:p>
            <a:pPr marL="457200" indent="-457200" algn="l">
              <a:lnSpc>
                <a:spcPct val="150000"/>
              </a:lnSpc>
              <a:buFont typeface="Wingdings" panose="05000000000000000000" pitchFamily="2" charset="2"/>
              <a:buChar char="§"/>
            </a:pPr>
            <a:r>
              <a:rPr lang="fr-FR" sz="2200" dirty="0">
                <a:latin typeface="Gill Sans MT" panose="020B0502020104020203" pitchFamily="34" charset="0"/>
              </a:rPr>
              <a:t>Quels sont les principaux profils EJM rencontrés?</a:t>
            </a:r>
          </a:p>
          <a:p>
            <a:pPr marL="457200" indent="-457200" algn="l">
              <a:lnSpc>
                <a:spcPct val="150000"/>
              </a:lnSpc>
              <a:buFont typeface="Wingdings" panose="05000000000000000000" pitchFamily="2" charset="2"/>
              <a:buChar char="§"/>
            </a:pPr>
            <a:r>
              <a:rPr lang="fr-FR" sz="2200" dirty="0">
                <a:latin typeface="Gill Sans MT" panose="020B0502020104020203" pitchFamily="34" charset="0"/>
              </a:rPr>
              <a:t>Quels sont leurs besoins et préoccupations?</a:t>
            </a:r>
          </a:p>
          <a:p>
            <a:pPr marL="457200" indent="-457200" algn="l">
              <a:lnSpc>
                <a:spcPct val="150000"/>
              </a:lnSpc>
              <a:buFont typeface="Wingdings" panose="05000000000000000000" pitchFamily="2" charset="2"/>
              <a:buChar char="§"/>
            </a:pPr>
            <a:r>
              <a:rPr lang="fr-FR" sz="2200" dirty="0">
                <a:latin typeface="Gill Sans MT" panose="020B0502020104020203" pitchFamily="34" charset="0"/>
              </a:rPr>
              <a:t>Quelles sont les routes migratoires </a:t>
            </a:r>
            <a:r>
              <a:rPr lang="fr-FR" sz="2200" dirty="0">
                <a:solidFill>
                  <a:schemeClr val="tx1"/>
                </a:solidFill>
                <a:latin typeface="Gill Sans MT" panose="020B0502020104020203" pitchFamily="34" charset="0"/>
              </a:rPr>
              <a:t>principales</a:t>
            </a:r>
            <a:r>
              <a:rPr lang="fr-FR" sz="2200" dirty="0">
                <a:latin typeface="Gill Sans MT" panose="020B0502020104020203" pitchFamily="34" charset="0"/>
              </a:rPr>
              <a:t>?</a:t>
            </a:r>
          </a:p>
          <a:p>
            <a:pPr marL="457200" indent="-457200" algn="l">
              <a:lnSpc>
                <a:spcPct val="150000"/>
              </a:lnSpc>
              <a:buFont typeface="Wingdings" panose="05000000000000000000" pitchFamily="2" charset="2"/>
              <a:buChar char="§"/>
            </a:pPr>
            <a:r>
              <a:rPr lang="fr-FR" sz="2200" dirty="0">
                <a:latin typeface="Gill Sans MT" panose="020B0502020104020203" pitchFamily="34" charset="0"/>
              </a:rPr>
              <a:t>Quel est le niveau de réponse aux besoins (cartographie)?</a:t>
            </a:r>
          </a:p>
          <a:p>
            <a:pPr algn="l">
              <a:lnSpc>
                <a:spcPct val="150000"/>
              </a:lnSpc>
            </a:pPr>
            <a:endParaRPr lang="en-US" sz="2200" dirty="0">
              <a:solidFill>
                <a:schemeClr val="tx1"/>
              </a:solidFill>
              <a:highlight>
                <a:srgbClr val="FFFF00"/>
              </a:highlight>
              <a:latin typeface="Gill Sans MT" panose="020B0502020104020203" pitchFamily="34" charset="0"/>
            </a:endParaRPr>
          </a:p>
        </p:txBody>
      </p:sp>
    </p:spTree>
    <p:extLst>
      <p:ext uri="{BB962C8B-B14F-4D97-AF65-F5344CB8AC3E}">
        <p14:creationId xmlns:p14="http://schemas.microsoft.com/office/powerpoint/2010/main" val="17096280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6215"/>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1419118" y="1205444"/>
            <a:ext cx="7702658" cy="818083"/>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fontScale="90000"/>
          </a:bodyPr>
          <a:lstStyle/>
          <a:p>
            <a:r>
              <a:rPr lang="fr-FR" sz="4800" b="1" dirty="0">
                <a:solidFill>
                  <a:schemeClr val="accent2">
                    <a:lumMod val="75000"/>
                  </a:schemeClr>
                </a:solidFill>
                <a:latin typeface="Gill Sans MT" panose="020B0502020104020203" pitchFamily="34" charset="0"/>
              </a:rPr>
              <a:t>I. Principaux profils des EJM</a:t>
            </a:r>
            <a:endParaRPr lang="en-US" sz="4800" b="1" dirty="0">
              <a:solidFill>
                <a:schemeClr val="accent2">
                  <a:lumMod val="75000"/>
                </a:schemeClr>
              </a:solidFill>
              <a:latin typeface="Gill Sans MT" panose="020B0502020104020203" pitchFamily="34" charset="0"/>
            </a:endParaRPr>
          </a:p>
        </p:txBody>
      </p:sp>
      <p:pic>
        <p:nvPicPr>
          <p:cNvPr id="2" name="Imagen 1"/>
          <p:cNvPicPr>
            <a:picLocks noChangeAspect="1"/>
          </p:cNvPicPr>
          <p:nvPr/>
        </p:nvPicPr>
        <p:blipFill>
          <a:blip r:embed="rId3"/>
          <a:stretch>
            <a:fillRect/>
          </a:stretch>
        </p:blipFill>
        <p:spPr>
          <a:xfrm>
            <a:off x="3562990" y="3135099"/>
            <a:ext cx="1534328" cy="1157984"/>
          </a:xfrm>
          <a:prstGeom prst="rect">
            <a:avLst/>
          </a:prstGeom>
        </p:spPr>
      </p:pic>
      <p:pic>
        <p:nvPicPr>
          <p:cNvPr id="3" name="Imagen 2"/>
          <p:cNvPicPr>
            <a:picLocks noChangeAspect="1"/>
          </p:cNvPicPr>
          <p:nvPr/>
        </p:nvPicPr>
        <p:blipFill>
          <a:blip r:embed="rId4"/>
          <a:stretch>
            <a:fillRect/>
          </a:stretch>
        </p:blipFill>
        <p:spPr>
          <a:xfrm>
            <a:off x="4140919" y="4432679"/>
            <a:ext cx="1129528" cy="1602579"/>
          </a:xfrm>
          <a:prstGeom prst="rect">
            <a:avLst/>
          </a:prstGeom>
        </p:spPr>
      </p:pic>
      <p:pic>
        <p:nvPicPr>
          <p:cNvPr id="6" name="Imagen 5"/>
          <p:cNvPicPr>
            <a:picLocks noChangeAspect="1"/>
          </p:cNvPicPr>
          <p:nvPr/>
        </p:nvPicPr>
        <p:blipFill>
          <a:blip r:embed="rId5"/>
          <a:stretch>
            <a:fillRect/>
          </a:stretch>
        </p:blipFill>
        <p:spPr>
          <a:xfrm>
            <a:off x="5414368" y="4156194"/>
            <a:ext cx="3004058" cy="1895475"/>
          </a:xfrm>
          <a:prstGeom prst="rect">
            <a:avLst/>
          </a:prstGeom>
        </p:spPr>
      </p:pic>
      <p:sp>
        <p:nvSpPr>
          <p:cNvPr id="8" name="Elipse 7"/>
          <p:cNvSpPr/>
          <p:nvPr/>
        </p:nvSpPr>
        <p:spPr>
          <a:xfrm>
            <a:off x="3160623" y="2243700"/>
            <a:ext cx="5060196" cy="4188097"/>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9" name="Imagen 8"/>
          <p:cNvPicPr>
            <a:picLocks noChangeAspect="1"/>
          </p:cNvPicPr>
          <p:nvPr/>
        </p:nvPicPr>
        <p:blipFill>
          <a:blip r:embed="rId6"/>
          <a:stretch>
            <a:fillRect/>
          </a:stretch>
        </p:blipFill>
        <p:spPr>
          <a:xfrm>
            <a:off x="6284124" y="3406432"/>
            <a:ext cx="1356999" cy="1589279"/>
          </a:xfrm>
          <a:prstGeom prst="rect">
            <a:avLst/>
          </a:prstGeom>
        </p:spPr>
      </p:pic>
      <p:pic>
        <p:nvPicPr>
          <p:cNvPr id="11" name="Imagen 10"/>
          <p:cNvPicPr>
            <a:picLocks noChangeAspect="1"/>
          </p:cNvPicPr>
          <p:nvPr/>
        </p:nvPicPr>
        <p:blipFill>
          <a:blip r:embed="rId7"/>
          <a:stretch>
            <a:fillRect/>
          </a:stretch>
        </p:blipFill>
        <p:spPr>
          <a:xfrm>
            <a:off x="5190192" y="2551861"/>
            <a:ext cx="776882" cy="1709141"/>
          </a:xfrm>
          <a:prstGeom prst="rect">
            <a:avLst/>
          </a:prstGeom>
        </p:spPr>
      </p:pic>
    </p:spTree>
    <p:extLst>
      <p:ext uri="{BB962C8B-B14F-4D97-AF65-F5344CB8AC3E}">
        <p14:creationId xmlns:p14="http://schemas.microsoft.com/office/powerpoint/2010/main" val="3083472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2" y="-136898"/>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1139685" y="1493728"/>
            <a:ext cx="5316172" cy="557794"/>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fr-FR" sz="2800" b="1" dirty="0">
                <a:solidFill>
                  <a:schemeClr val="accent2">
                    <a:lumMod val="75000"/>
                  </a:schemeClr>
                </a:solidFill>
                <a:latin typeface="Gill Sans MT" panose="020B0502020104020203" pitchFamily="34" charset="0"/>
              </a:rPr>
              <a:t>Plan de la présentation</a:t>
            </a:r>
            <a:endParaRPr lang="en-US" sz="2800" b="1" dirty="0">
              <a:solidFill>
                <a:schemeClr val="accent2">
                  <a:lumMod val="75000"/>
                </a:schemeClr>
              </a:solidFill>
              <a:latin typeface="Gill Sans MT" panose="020B0502020104020203" pitchFamily="34" charset="0"/>
            </a:endParaRPr>
          </a:p>
        </p:txBody>
      </p:sp>
      <p:sp>
        <p:nvSpPr>
          <p:cNvPr id="8" name="Subtitle 2">
            <a:extLst>
              <a:ext uri="{FF2B5EF4-FFF2-40B4-BE49-F238E27FC236}">
                <a16:creationId xmlns:a16="http://schemas.microsoft.com/office/drawing/2014/main" xmlns="" id="{65AE8F89-3917-497A-9D76-3DF5704E990A}"/>
              </a:ext>
            </a:extLst>
          </p:cNvPr>
          <p:cNvSpPr>
            <a:spLocks noGrp="1"/>
          </p:cNvSpPr>
          <p:nvPr>
            <p:ph type="subTitle" idx="1"/>
          </p:nvPr>
        </p:nvSpPr>
        <p:spPr>
          <a:xfrm>
            <a:off x="1390622" y="2555711"/>
            <a:ext cx="9855133" cy="3696410"/>
          </a:xfrm>
          <a:noFill/>
          <a:ln>
            <a:noFill/>
          </a:ln>
        </p:spPr>
        <p:style>
          <a:lnRef idx="0">
            <a:scrgbClr r="0" g="0" b="0"/>
          </a:lnRef>
          <a:fillRef idx="0">
            <a:scrgbClr r="0" g="0" b="0"/>
          </a:fillRef>
          <a:effectRef idx="0">
            <a:scrgbClr r="0" g="0" b="0"/>
          </a:effectRef>
          <a:fontRef idx="minor">
            <a:schemeClr val="dk1"/>
          </a:fontRef>
        </p:style>
        <p:txBody>
          <a:bodyPr>
            <a:normAutofit/>
          </a:bodyPr>
          <a:lstStyle/>
          <a:p>
            <a:pPr marL="457200" indent="-457200" algn="l">
              <a:buFont typeface="Wingdings" panose="05000000000000000000" pitchFamily="2" charset="2"/>
              <a:buChar char="§"/>
            </a:pPr>
            <a:endParaRPr lang="fr-FR" sz="2800" b="1" dirty="0">
              <a:solidFill>
                <a:schemeClr val="tx1"/>
              </a:solidFill>
            </a:endParaRPr>
          </a:p>
          <a:p>
            <a:pPr marL="342900" indent="-342900" algn="l">
              <a:buFont typeface="Wingdings" panose="05000000000000000000" pitchFamily="2" charset="2"/>
              <a:buChar char="§"/>
            </a:pPr>
            <a:endParaRPr lang="en-US" sz="2000" dirty="0">
              <a:solidFill>
                <a:schemeClr val="tx1"/>
              </a:solidFill>
            </a:endParaRPr>
          </a:p>
        </p:txBody>
      </p:sp>
      <p:sp>
        <p:nvSpPr>
          <p:cNvPr id="9" name="Subtitle 2">
            <a:extLst>
              <a:ext uri="{FF2B5EF4-FFF2-40B4-BE49-F238E27FC236}">
                <a16:creationId xmlns:a16="http://schemas.microsoft.com/office/drawing/2014/main" xmlns="" id="{18E9A615-489A-4FF2-9D9B-B51C68CF9FA9}"/>
              </a:ext>
            </a:extLst>
          </p:cNvPr>
          <p:cNvSpPr txBox="1">
            <a:spLocks/>
          </p:cNvSpPr>
          <p:nvPr/>
        </p:nvSpPr>
        <p:spPr>
          <a:xfrm>
            <a:off x="1139685" y="2354070"/>
            <a:ext cx="7275445" cy="3696410"/>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514350" indent="-514350" algn="just">
              <a:lnSpc>
                <a:spcPct val="120000"/>
              </a:lnSpc>
              <a:buFont typeface="+mj-lt"/>
              <a:buAutoNum type="arabicPeriod"/>
            </a:pPr>
            <a:r>
              <a:rPr lang="fr-FR" dirty="0">
                <a:solidFill>
                  <a:schemeClr val="tx1"/>
                </a:solidFill>
                <a:latin typeface="Gill Sans MT" panose="020B0502020104020203" pitchFamily="34" charset="0"/>
              </a:rPr>
              <a:t>Rappel de PROTEJEM</a:t>
            </a:r>
          </a:p>
          <a:p>
            <a:pPr marL="514350" indent="-514350" algn="just">
              <a:lnSpc>
                <a:spcPct val="120000"/>
              </a:lnSpc>
              <a:buFont typeface="+mj-lt"/>
              <a:buAutoNum type="arabicPeriod"/>
            </a:pPr>
            <a:r>
              <a:rPr lang="fr-FR" dirty="0">
                <a:solidFill>
                  <a:schemeClr val="tx1"/>
                </a:solidFill>
                <a:latin typeface="Gill Sans MT" panose="020B0502020104020203" pitchFamily="34" charset="0"/>
              </a:rPr>
              <a:t>Cadre de l’étude</a:t>
            </a:r>
            <a:endParaRPr lang="fr-FR" i="1" dirty="0">
              <a:solidFill>
                <a:schemeClr val="tx1"/>
              </a:solidFill>
              <a:latin typeface="Gill Sans MT" panose="020B0502020104020203" pitchFamily="34" charset="0"/>
            </a:endParaRPr>
          </a:p>
          <a:p>
            <a:pPr marL="514350" indent="-514350" algn="just">
              <a:lnSpc>
                <a:spcPct val="120000"/>
              </a:lnSpc>
              <a:buFont typeface="+mj-lt"/>
              <a:buAutoNum type="arabicPeriod"/>
            </a:pPr>
            <a:r>
              <a:rPr lang="fr-FR" dirty="0">
                <a:solidFill>
                  <a:schemeClr val="tx1"/>
                </a:solidFill>
                <a:latin typeface="Gill Sans MT" panose="020B0502020104020203" pitchFamily="34" charset="0"/>
              </a:rPr>
              <a:t>Principaux profils des EJM</a:t>
            </a:r>
          </a:p>
          <a:p>
            <a:pPr marL="514350" indent="-514350" algn="just">
              <a:lnSpc>
                <a:spcPct val="120000"/>
              </a:lnSpc>
              <a:buFont typeface="+mj-lt"/>
              <a:buAutoNum type="arabicPeriod"/>
            </a:pPr>
            <a:r>
              <a:rPr lang="fr-FR" dirty="0">
                <a:solidFill>
                  <a:schemeClr val="tx1"/>
                </a:solidFill>
                <a:latin typeface="Gill Sans MT" panose="020B0502020104020203" pitchFamily="34" charset="0"/>
              </a:rPr>
              <a:t>Raisons de la migration des EJM</a:t>
            </a:r>
            <a:endParaRPr lang="fr-FR" i="1" dirty="0">
              <a:solidFill>
                <a:schemeClr val="tx1"/>
              </a:solidFill>
              <a:latin typeface="Gill Sans MT" panose="020B0502020104020203" pitchFamily="34" charset="0"/>
            </a:endParaRPr>
          </a:p>
          <a:p>
            <a:pPr marL="514350" indent="-514350" algn="just">
              <a:lnSpc>
                <a:spcPct val="120000"/>
              </a:lnSpc>
              <a:buFont typeface="+mj-lt"/>
              <a:buAutoNum type="arabicPeriod"/>
            </a:pPr>
            <a:r>
              <a:rPr lang="fr-FR" dirty="0">
                <a:solidFill>
                  <a:schemeClr val="tx1"/>
                </a:solidFill>
                <a:latin typeface="Gill Sans MT" panose="020B0502020104020203" pitchFamily="34" charset="0"/>
              </a:rPr>
              <a:t>Vulnérabilités et besoins des principaux profils des EJM</a:t>
            </a:r>
            <a:endParaRPr lang="fr-FR" i="1" dirty="0">
              <a:solidFill>
                <a:schemeClr val="tx1"/>
              </a:solidFill>
              <a:latin typeface="Gill Sans MT" panose="020B0502020104020203" pitchFamily="34" charset="0"/>
            </a:endParaRPr>
          </a:p>
          <a:p>
            <a:pPr marL="514350" indent="-514350" algn="just">
              <a:lnSpc>
                <a:spcPct val="120000"/>
              </a:lnSpc>
              <a:buFont typeface="+mj-lt"/>
              <a:buAutoNum type="arabicPeriod"/>
            </a:pPr>
            <a:r>
              <a:rPr lang="fr-FR" dirty="0">
                <a:solidFill>
                  <a:schemeClr val="tx1"/>
                </a:solidFill>
                <a:latin typeface="Gill Sans MT" panose="020B0502020104020203" pitchFamily="34" charset="0"/>
              </a:rPr>
              <a:t>Routes migratoires</a:t>
            </a:r>
            <a:endParaRPr lang="fr-FR" i="1" dirty="0">
              <a:solidFill>
                <a:schemeClr val="tx1"/>
              </a:solidFill>
              <a:latin typeface="Gill Sans MT" panose="020B0502020104020203" pitchFamily="34" charset="0"/>
            </a:endParaRPr>
          </a:p>
          <a:p>
            <a:pPr marL="514350" indent="-514350" algn="just">
              <a:lnSpc>
                <a:spcPct val="120000"/>
              </a:lnSpc>
              <a:buFont typeface="+mj-lt"/>
              <a:buAutoNum type="arabicPeriod"/>
            </a:pPr>
            <a:r>
              <a:rPr lang="fr-FR" dirty="0">
                <a:solidFill>
                  <a:schemeClr val="tx1"/>
                </a:solidFill>
                <a:latin typeface="Gill Sans MT" panose="020B0502020104020203" pitchFamily="34" charset="0"/>
              </a:rPr>
              <a:t>Cartographie des services</a:t>
            </a:r>
            <a:endParaRPr lang="fr-FR" i="1" dirty="0">
              <a:solidFill>
                <a:schemeClr val="tx1"/>
              </a:solidFill>
              <a:latin typeface="Gill Sans MT" panose="020B0502020104020203" pitchFamily="34" charset="0"/>
            </a:endParaRPr>
          </a:p>
          <a:p>
            <a:pPr marL="514350" indent="-514350" algn="just">
              <a:lnSpc>
                <a:spcPct val="120000"/>
              </a:lnSpc>
              <a:buFont typeface="+mj-lt"/>
              <a:buAutoNum type="arabicPeriod"/>
            </a:pPr>
            <a:r>
              <a:rPr lang="fr-FR" dirty="0">
                <a:solidFill>
                  <a:schemeClr val="tx1"/>
                </a:solidFill>
                <a:latin typeface="Gill Sans MT" panose="020B0502020104020203" pitchFamily="34" charset="0"/>
              </a:rPr>
              <a:t>Conclusions et recommandations de l’étude</a:t>
            </a:r>
            <a:endParaRPr lang="fr-FR" i="1" dirty="0">
              <a:solidFill>
                <a:schemeClr val="tx1"/>
              </a:solidFill>
              <a:latin typeface="Gill Sans MT" panose="020B0502020104020203" pitchFamily="34" charset="0"/>
            </a:endParaRPr>
          </a:p>
          <a:p>
            <a:pPr marL="514350" indent="-514350" algn="just">
              <a:lnSpc>
                <a:spcPct val="120000"/>
              </a:lnSpc>
              <a:buFont typeface="+mj-lt"/>
              <a:buAutoNum type="arabicPeriod"/>
            </a:pPr>
            <a:endParaRPr lang="fr-FR" dirty="0">
              <a:solidFill>
                <a:schemeClr val="tx1"/>
              </a:solidFill>
              <a:latin typeface="Gill Sans MT" panose="020B0502020104020203" pitchFamily="34" charset="0"/>
            </a:endParaRPr>
          </a:p>
          <a:p>
            <a:pPr marL="514350" indent="-514350" algn="just">
              <a:lnSpc>
                <a:spcPct val="120000"/>
              </a:lnSpc>
              <a:buFont typeface="+mj-lt"/>
              <a:buAutoNum type="arabicPeriod"/>
            </a:pPr>
            <a:endParaRPr lang="fr-FR" dirty="0">
              <a:solidFill>
                <a:schemeClr val="tx1"/>
              </a:solidFill>
              <a:latin typeface="Gill Sans MT" panose="020B0502020104020203" pitchFamily="34" charset="0"/>
            </a:endParaRPr>
          </a:p>
          <a:p>
            <a:pPr marL="514350" indent="-514350" algn="just">
              <a:lnSpc>
                <a:spcPct val="120000"/>
              </a:lnSpc>
              <a:buFont typeface="+mj-lt"/>
              <a:buAutoNum type="arabicPeriod"/>
            </a:pPr>
            <a:endParaRPr lang="fr-FR" dirty="0">
              <a:solidFill>
                <a:schemeClr val="tx1"/>
              </a:solidFill>
              <a:latin typeface="Gill Sans MT" panose="020B0502020104020203" pitchFamily="34" charset="0"/>
            </a:endParaRPr>
          </a:p>
          <a:p>
            <a:pPr marL="457200" indent="-457200" algn="just">
              <a:lnSpc>
                <a:spcPct val="120000"/>
              </a:lnSpc>
              <a:buFont typeface="+mj-lt"/>
              <a:buAutoNum type="arabicPeriod"/>
            </a:pPr>
            <a:endParaRPr lang="en-US" sz="1600" dirty="0">
              <a:solidFill>
                <a:schemeClr val="tx1"/>
              </a:solidFill>
              <a:latin typeface="Gill Sans MT" panose="020B0502020104020203" pitchFamily="34" charset="0"/>
            </a:endParaRPr>
          </a:p>
        </p:txBody>
      </p:sp>
      <p:pic>
        <p:nvPicPr>
          <p:cNvPr id="3" name="Gráfico 2" descr="Reloj despertador con relleno sólido">
            <a:extLst>
              <a:ext uri="{FF2B5EF4-FFF2-40B4-BE49-F238E27FC236}">
                <a16:creationId xmlns:a16="http://schemas.microsoft.com/office/drawing/2014/main" xmlns="" id="{3D0FF38E-6F3E-4AA8-BC8F-808A067931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847225">
            <a:off x="10522779" y="350960"/>
            <a:ext cx="1038554" cy="1038554"/>
          </a:xfrm>
          <a:prstGeom prst="rect">
            <a:avLst/>
          </a:prstGeom>
        </p:spPr>
      </p:pic>
    </p:spTree>
    <p:extLst>
      <p:ext uri="{BB962C8B-B14F-4D97-AF65-F5344CB8AC3E}">
        <p14:creationId xmlns:p14="http://schemas.microsoft.com/office/powerpoint/2010/main" val="34714039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3125"/>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634907" y="1382773"/>
            <a:ext cx="6995365" cy="592818"/>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fr-FR" sz="2800" b="1" dirty="0">
                <a:solidFill>
                  <a:schemeClr val="accent2">
                    <a:lumMod val="75000"/>
                  </a:schemeClr>
                </a:solidFill>
                <a:latin typeface="Gill Sans MT" panose="020B0502020104020203" pitchFamily="34" charset="0"/>
              </a:rPr>
              <a:t>Les principaux profils des EJM ressortis</a:t>
            </a:r>
            <a:endParaRPr lang="en-US" sz="2800" b="1" dirty="0">
              <a:solidFill>
                <a:schemeClr val="accent2">
                  <a:lumMod val="75000"/>
                </a:schemeClr>
              </a:solidFill>
              <a:latin typeface="Gill Sans MT" panose="020B0502020104020203" pitchFamily="34" charset="0"/>
            </a:endParaRPr>
          </a:p>
        </p:txBody>
      </p:sp>
      <p:sp>
        <p:nvSpPr>
          <p:cNvPr id="8" name="Subtitle 2">
            <a:extLst>
              <a:ext uri="{FF2B5EF4-FFF2-40B4-BE49-F238E27FC236}">
                <a16:creationId xmlns:a16="http://schemas.microsoft.com/office/drawing/2014/main" xmlns="" id="{65AE8F89-3917-497A-9D76-3DF5704E990A}"/>
              </a:ext>
            </a:extLst>
          </p:cNvPr>
          <p:cNvSpPr>
            <a:spLocks noGrp="1"/>
          </p:cNvSpPr>
          <p:nvPr>
            <p:ph type="subTitle" idx="1"/>
          </p:nvPr>
        </p:nvSpPr>
        <p:spPr>
          <a:xfrm>
            <a:off x="634907" y="2023765"/>
            <a:ext cx="9191018" cy="4384784"/>
          </a:xfrm>
          <a:noFill/>
          <a:ln>
            <a:noFill/>
          </a:ln>
        </p:spPr>
        <p:style>
          <a:lnRef idx="0">
            <a:scrgbClr r="0" g="0" b="0"/>
          </a:lnRef>
          <a:fillRef idx="0">
            <a:scrgbClr r="0" g="0" b="0"/>
          </a:fillRef>
          <a:effectRef idx="0">
            <a:scrgbClr r="0" g="0" b="0"/>
          </a:effectRef>
          <a:fontRef idx="minor">
            <a:schemeClr val="dk1"/>
          </a:fontRef>
        </p:style>
        <p:txBody>
          <a:bodyPr>
            <a:normAutofit/>
          </a:bodyPr>
          <a:lstStyle/>
          <a:p>
            <a:pPr marL="342900" indent="-342900" algn="just">
              <a:lnSpc>
                <a:spcPct val="200000"/>
              </a:lnSpc>
              <a:buFont typeface="Wingdings" panose="05000000000000000000" pitchFamily="2" charset="2"/>
              <a:buChar char="q"/>
            </a:pPr>
            <a:r>
              <a:rPr lang="en-US" dirty="0">
                <a:solidFill>
                  <a:schemeClr val="tx1"/>
                </a:solidFill>
                <a:latin typeface="Gill Sans MT" panose="020B0502020104020203" pitchFamily="34" charset="0"/>
              </a:rPr>
              <a:t>Les EJM de retour</a:t>
            </a:r>
          </a:p>
          <a:p>
            <a:pPr marL="342900" indent="-342900" algn="just">
              <a:lnSpc>
                <a:spcPct val="200000"/>
              </a:lnSpc>
              <a:buFont typeface="Wingdings" panose="05000000000000000000" pitchFamily="2" charset="2"/>
              <a:buChar char="q"/>
            </a:pPr>
            <a:r>
              <a:rPr lang="en-US" dirty="0">
                <a:solidFill>
                  <a:schemeClr val="tx1"/>
                </a:solidFill>
                <a:latin typeface="Gill Sans MT" panose="020B0502020104020203" pitchFamily="34" charset="0"/>
              </a:rPr>
              <a:t>Les EJM </a:t>
            </a:r>
            <a:r>
              <a:rPr lang="en-US" dirty="0" err="1">
                <a:solidFill>
                  <a:schemeClr val="tx1"/>
                </a:solidFill>
                <a:latin typeface="Gill Sans MT" panose="020B0502020104020203" pitchFamily="34" charset="0"/>
              </a:rPr>
              <a:t>travailleu·r·se·s</a:t>
            </a:r>
            <a:r>
              <a:rPr lang="en-US" dirty="0">
                <a:solidFill>
                  <a:schemeClr val="tx1"/>
                </a:solidFill>
                <a:latin typeface="Gill Sans MT" panose="020B0502020104020203" pitchFamily="34" charset="0"/>
              </a:rPr>
              <a:t> / à la </a:t>
            </a:r>
            <a:r>
              <a:rPr lang="en-US" dirty="0" err="1">
                <a:solidFill>
                  <a:schemeClr val="tx1"/>
                </a:solidFill>
                <a:latin typeface="Gill Sans MT" panose="020B0502020104020203" pitchFamily="34" charset="0"/>
              </a:rPr>
              <a:t>recherche</a:t>
            </a:r>
            <a:r>
              <a:rPr lang="en-US" dirty="0">
                <a:solidFill>
                  <a:schemeClr val="tx1"/>
                </a:solidFill>
                <a:latin typeface="Gill Sans MT" panose="020B0502020104020203" pitchFamily="34" charset="0"/>
              </a:rPr>
              <a:t> </a:t>
            </a:r>
            <a:r>
              <a:rPr lang="en-US" dirty="0" err="1">
                <a:solidFill>
                  <a:schemeClr val="tx1"/>
                </a:solidFill>
                <a:latin typeface="Gill Sans MT" panose="020B0502020104020203" pitchFamily="34" charset="0"/>
              </a:rPr>
              <a:t>d’opportunités</a:t>
            </a:r>
            <a:r>
              <a:rPr lang="en-US" dirty="0">
                <a:solidFill>
                  <a:schemeClr val="tx1"/>
                </a:solidFill>
                <a:latin typeface="Gill Sans MT" panose="020B0502020104020203" pitchFamily="34" charset="0"/>
              </a:rPr>
              <a:t> </a:t>
            </a:r>
            <a:r>
              <a:rPr lang="en-US" dirty="0" err="1">
                <a:solidFill>
                  <a:schemeClr val="tx1"/>
                </a:solidFill>
                <a:latin typeface="Gill Sans MT" panose="020B0502020104020203" pitchFamily="34" charset="0"/>
              </a:rPr>
              <a:t>économiques</a:t>
            </a:r>
            <a:endParaRPr lang="en-US" dirty="0">
              <a:solidFill>
                <a:schemeClr val="tx1"/>
              </a:solidFill>
              <a:latin typeface="Gill Sans MT" panose="020B0502020104020203" pitchFamily="34" charset="0"/>
            </a:endParaRPr>
          </a:p>
          <a:p>
            <a:pPr marL="342900" indent="-342900" algn="just">
              <a:lnSpc>
                <a:spcPct val="200000"/>
              </a:lnSpc>
              <a:buFont typeface="Wingdings" panose="05000000000000000000" pitchFamily="2" charset="2"/>
              <a:buChar char="q"/>
            </a:pPr>
            <a:r>
              <a:rPr lang="en-US" dirty="0">
                <a:solidFill>
                  <a:schemeClr val="tx1"/>
                </a:solidFill>
                <a:latin typeface="Gill Sans MT" panose="020B0502020104020203" pitchFamily="34" charset="0"/>
              </a:rPr>
              <a:t>Les EJM étudiant·e·s</a:t>
            </a:r>
          </a:p>
          <a:p>
            <a:pPr marL="342900" indent="-342900" algn="just">
              <a:lnSpc>
                <a:spcPct val="200000"/>
              </a:lnSpc>
              <a:buFont typeface="Wingdings" panose="05000000000000000000" pitchFamily="2" charset="2"/>
              <a:buChar char="q"/>
            </a:pPr>
            <a:r>
              <a:rPr lang="en-US" dirty="0">
                <a:solidFill>
                  <a:schemeClr val="tx1"/>
                </a:solidFill>
                <a:latin typeface="Gill Sans MT" panose="020B0502020104020203" pitchFamily="34" charset="0"/>
              </a:rPr>
              <a:t>Les EJM lié·e·s au genre</a:t>
            </a:r>
          </a:p>
          <a:p>
            <a:pPr algn="l">
              <a:lnSpc>
                <a:spcPct val="200000"/>
              </a:lnSpc>
            </a:pPr>
            <a:endParaRPr lang="en-US" sz="22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209843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7194"/>
            <a:ext cx="4174435" cy="1719024"/>
          </a:xfrm>
          <a:prstGeom prst="rect">
            <a:avLst/>
          </a:prstGeom>
        </p:spPr>
      </p:pic>
      <p:pic>
        <p:nvPicPr>
          <p:cNvPr id="9" name="Picture 2">
            <a:extLst>
              <a:ext uri="{FF2B5EF4-FFF2-40B4-BE49-F238E27FC236}">
                <a16:creationId xmlns:a16="http://schemas.microsoft.com/office/drawing/2014/main" xmlns="" id="{59A31F3E-5AD1-461A-9F2A-10AE25A8E1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0906" y="2108113"/>
            <a:ext cx="5655276" cy="3492131"/>
          </a:xfrm>
          <a:prstGeom prst="rect">
            <a:avLst/>
          </a:prstGeom>
          <a:solidFill>
            <a:srgbClr val="FFFFFF"/>
          </a:solidFill>
          <a:ln>
            <a:solidFill>
              <a:schemeClr val="tx2"/>
            </a:solidFill>
          </a:ln>
        </p:spPr>
      </p:pic>
      <p:pic>
        <p:nvPicPr>
          <p:cNvPr id="1028" name="Picture 4">
            <a:extLst>
              <a:ext uri="{FF2B5EF4-FFF2-40B4-BE49-F238E27FC236}">
                <a16:creationId xmlns:a16="http://schemas.microsoft.com/office/drawing/2014/main" xmlns="" id="{20EC9463-C0B2-4656-B939-B6FC6F826F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187" y="2120267"/>
            <a:ext cx="5655276" cy="3496606"/>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xmlns="" id="{7BA35E01-5E29-48CB-B8EC-8393EEBC655D}"/>
              </a:ext>
            </a:extLst>
          </p:cNvPr>
          <p:cNvSpPr>
            <a:spLocks noGrp="1"/>
          </p:cNvSpPr>
          <p:nvPr>
            <p:ph type="ctrTitle"/>
          </p:nvPr>
        </p:nvSpPr>
        <p:spPr>
          <a:xfrm>
            <a:off x="567450" y="1408934"/>
            <a:ext cx="10554869" cy="592818"/>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fr-FR" sz="2800" b="1" dirty="0">
                <a:solidFill>
                  <a:schemeClr val="accent2">
                    <a:lumMod val="75000"/>
                  </a:schemeClr>
                </a:solidFill>
                <a:latin typeface="Gill Sans MT" panose="020B0502020104020203" pitchFamily="34" charset="0"/>
              </a:rPr>
              <a:t>Les principaux profils des EJM ressortis: les EJM de retour </a:t>
            </a:r>
            <a:endParaRPr lang="en-US" sz="2800" b="1" dirty="0">
              <a:solidFill>
                <a:schemeClr val="accent2">
                  <a:lumMod val="75000"/>
                </a:schemeClr>
              </a:solidFill>
              <a:latin typeface="Gill Sans MT" panose="020B0502020104020203" pitchFamily="34" charset="0"/>
            </a:endParaRPr>
          </a:p>
        </p:txBody>
      </p:sp>
    </p:spTree>
    <p:extLst>
      <p:ext uri="{BB962C8B-B14F-4D97-AF65-F5344CB8AC3E}">
        <p14:creationId xmlns:p14="http://schemas.microsoft.com/office/powerpoint/2010/main" val="18274832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87028"/>
            <a:ext cx="4174435" cy="1719024"/>
          </a:xfrm>
          <a:prstGeom prst="rect">
            <a:avLst/>
          </a:prstGeom>
        </p:spPr>
      </p:pic>
      <p:pic>
        <p:nvPicPr>
          <p:cNvPr id="9" name="Picture 2">
            <a:extLst>
              <a:ext uri="{FF2B5EF4-FFF2-40B4-BE49-F238E27FC236}">
                <a16:creationId xmlns:a16="http://schemas.microsoft.com/office/drawing/2014/main" xmlns="" id="{9700E1E2-2F02-4731-A25A-11DE232A18AF}"/>
              </a:ext>
            </a:extLst>
          </p:cNvPr>
          <p:cNvPicPr>
            <a:picLocks noGrp="1" noChangeAspect="1" noChangeArrowheads="1"/>
          </p:cNvPicPr>
          <p:nvPr>
            <p:ph sz="half" idx="1"/>
          </p:nvPr>
        </p:nvPicPr>
        <p:blipFill rotWithShape="1">
          <a:blip r:embed="rId3" cstate="print">
            <a:extLst>
              <a:ext uri="{28A0092B-C50C-407E-A947-70E740481C1C}">
                <a14:useLocalDpi xmlns:a14="http://schemas.microsoft.com/office/drawing/2010/main" val="0"/>
              </a:ext>
            </a:extLst>
          </a:blip>
          <a:srcRect t="12296"/>
          <a:stretch/>
        </p:blipFill>
        <p:spPr bwMode="auto">
          <a:xfrm>
            <a:off x="547813" y="2603866"/>
            <a:ext cx="5243385" cy="3270841"/>
          </a:xfrm>
          <a:prstGeom prst="rect">
            <a:avLst/>
          </a:prstGeom>
          <a:solidFill>
            <a:srgbClr val="FFFFFF"/>
          </a:solidFill>
          <a:ln>
            <a:solidFill>
              <a:schemeClr val="tx2"/>
            </a:solidFill>
          </a:ln>
        </p:spPr>
      </p:pic>
      <p:sp>
        <p:nvSpPr>
          <p:cNvPr id="2" name="CuadroTexto 1">
            <a:extLst>
              <a:ext uri="{FF2B5EF4-FFF2-40B4-BE49-F238E27FC236}">
                <a16:creationId xmlns:a16="http://schemas.microsoft.com/office/drawing/2014/main" xmlns="" id="{1366C605-6F70-4052-848A-B655EDD4F33E}"/>
              </a:ext>
            </a:extLst>
          </p:cNvPr>
          <p:cNvSpPr txBox="1"/>
          <p:nvPr/>
        </p:nvSpPr>
        <p:spPr>
          <a:xfrm>
            <a:off x="1479747" y="2268155"/>
            <a:ext cx="3070747" cy="369332"/>
          </a:xfrm>
          <a:prstGeom prst="rect">
            <a:avLst/>
          </a:prstGeom>
          <a:noFill/>
        </p:spPr>
        <p:txBody>
          <a:bodyPr wrap="square" rtlCol="0">
            <a:spAutoFit/>
          </a:bodyPr>
          <a:lstStyle/>
          <a:p>
            <a:r>
              <a:rPr lang="es-ES" b="1" dirty="0">
                <a:solidFill>
                  <a:schemeClr val="accent2">
                    <a:lumMod val="50000"/>
                  </a:schemeClr>
                </a:solidFill>
              </a:rPr>
              <a:t>Ensemble des EJM travailleurs</a:t>
            </a:r>
          </a:p>
        </p:txBody>
      </p:sp>
      <p:pic>
        <p:nvPicPr>
          <p:cNvPr id="2050" name="Picture 2">
            <a:extLst>
              <a:ext uri="{FF2B5EF4-FFF2-40B4-BE49-F238E27FC236}">
                <a16:creationId xmlns:a16="http://schemas.microsoft.com/office/drawing/2014/main" xmlns="" id="{749EE0A8-A40B-4826-A295-CDE2612E4B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3688" y="2603866"/>
            <a:ext cx="5484732" cy="3278705"/>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xmlns="" id="{7BA35E01-5E29-48CB-B8EC-8393EEBC655D}"/>
              </a:ext>
            </a:extLst>
          </p:cNvPr>
          <p:cNvSpPr>
            <a:spLocks noGrp="1"/>
          </p:cNvSpPr>
          <p:nvPr>
            <p:ph type="ctrTitle"/>
          </p:nvPr>
        </p:nvSpPr>
        <p:spPr>
          <a:xfrm>
            <a:off x="567450" y="1408934"/>
            <a:ext cx="10554869" cy="592818"/>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fr-FR" sz="2800" b="1" dirty="0">
                <a:solidFill>
                  <a:schemeClr val="accent2">
                    <a:lumMod val="75000"/>
                  </a:schemeClr>
                </a:solidFill>
                <a:latin typeface="Gill Sans MT" panose="020B0502020104020203" pitchFamily="34" charset="0"/>
              </a:rPr>
              <a:t>Les principaux profils des EJM ressortis: les EJM </a:t>
            </a:r>
            <a:r>
              <a:rPr lang="fr-FR" sz="2800" b="1" dirty="0" err="1">
                <a:solidFill>
                  <a:schemeClr val="accent2">
                    <a:lumMod val="75000"/>
                  </a:schemeClr>
                </a:solidFill>
                <a:latin typeface="Gill Sans MT" panose="020B0502020104020203" pitchFamily="34" charset="0"/>
              </a:rPr>
              <a:t>travailleur.e.s</a:t>
            </a:r>
            <a:endParaRPr lang="en-US" sz="2800" b="1" dirty="0">
              <a:solidFill>
                <a:schemeClr val="accent2">
                  <a:lumMod val="75000"/>
                </a:schemeClr>
              </a:solidFill>
              <a:latin typeface="Gill Sans MT" panose="020B0502020104020203" pitchFamily="34" charset="0"/>
            </a:endParaRPr>
          </a:p>
        </p:txBody>
      </p:sp>
    </p:spTree>
    <p:extLst>
      <p:ext uri="{BB962C8B-B14F-4D97-AF65-F5344CB8AC3E}">
        <p14:creationId xmlns:p14="http://schemas.microsoft.com/office/powerpoint/2010/main" val="3546488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6145"/>
            <a:ext cx="4174435" cy="1719024"/>
          </a:xfrm>
          <a:prstGeom prst="rect">
            <a:avLst/>
          </a:prstGeom>
        </p:spPr>
      </p:pic>
      <p:pic>
        <p:nvPicPr>
          <p:cNvPr id="12" name="Picture 2">
            <a:extLst>
              <a:ext uri="{FF2B5EF4-FFF2-40B4-BE49-F238E27FC236}">
                <a16:creationId xmlns:a16="http://schemas.microsoft.com/office/drawing/2014/main" xmlns="" id="{49772D56-6D41-4695-93C7-AA01B52E6A2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486"/>
          <a:stretch/>
        </p:blipFill>
        <p:spPr bwMode="auto">
          <a:xfrm>
            <a:off x="249640" y="3061422"/>
            <a:ext cx="5915903" cy="3306532"/>
          </a:xfrm>
          <a:prstGeom prst="rect">
            <a:avLst/>
          </a:prstGeom>
          <a:solidFill>
            <a:srgbClr val="FFFFFF"/>
          </a:solidFill>
        </p:spPr>
      </p:pic>
      <p:sp>
        <p:nvSpPr>
          <p:cNvPr id="15" name="CuadroTexto 14">
            <a:extLst>
              <a:ext uri="{FF2B5EF4-FFF2-40B4-BE49-F238E27FC236}">
                <a16:creationId xmlns:a16="http://schemas.microsoft.com/office/drawing/2014/main" xmlns="" id="{516AE118-340F-412E-95F1-5BB792E8E01B}"/>
              </a:ext>
            </a:extLst>
          </p:cNvPr>
          <p:cNvSpPr txBox="1"/>
          <p:nvPr/>
        </p:nvSpPr>
        <p:spPr>
          <a:xfrm>
            <a:off x="1864345" y="2743029"/>
            <a:ext cx="3743975" cy="369332"/>
          </a:xfrm>
          <a:prstGeom prst="rect">
            <a:avLst/>
          </a:prstGeom>
          <a:noFill/>
        </p:spPr>
        <p:txBody>
          <a:bodyPr wrap="square" rtlCol="0">
            <a:spAutoFit/>
          </a:bodyPr>
          <a:lstStyle/>
          <a:p>
            <a:r>
              <a:rPr lang="es-ES" b="1" dirty="0">
                <a:solidFill>
                  <a:schemeClr val="accent2">
                    <a:lumMod val="50000"/>
                  </a:schemeClr>
                </a:solidFill>
              </a:rPr>
              <a:t>Ensemble des EJM </a:t>
            </a:r>
            <a:r>
              <a:rPr lang="es-ES" b="1" dirty="0" err="1">
                <a:solidFill>
                  <a:schemeClr val="accent2">
                    <a:lumMod val="50000"/>
                  </a:schemeClr>
                </a:solidFill>
              </a:rPr>
              <a:t>étudiant</a:t>
            </a:r>
            <a:r>
              <a:rPr lang="es-ES" b="1" dirty="0">
                <a:solidFill>
                  <a:schemeClr val="accent2">
                    <a:lumMod val="50000"/>
                  </a:schemeClr>
                </a:solidFill>
              </a:rPr>
              <a:t>(e)s</a:t>
            </a:r>
          </a:p>
        </p:txBody>
      </p:sp>
      <p:pic>
        <p:nvPicPr>
          <p:cNvPr id="1026" name="Picture 2">
            <a:extLst>
              <a:ext uri="{FF2B5EF4-FFF2-40B4-BE49-F238E27FC236}">
                <a16:creationId xmlns:a16="http://schemas.microsoft.com/office/drawing/2014/main" xmlns="" id="{30BE7A6C-A0CB-4742-8163-A16F4CDC5B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320" y="2659852"/>
            <a:ext cx="6140438" cy="3796578"/>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xmlns="" id="{7BA35E01-5E29-48CB-B8EC-8393EEBC655D}"/>
              </a:ext>
            </a:extLst>
          </p:cNvPr>
          <p:cNvSpPr>
            <a:spLocks noGrp="1"/>
          </p:cNvSpPr>
          <p:nvPr>
            <p:ph type="ctrTitle"/>
          </p:nvPr>
        </p:nvSpPr>
        <p:spPr>
          <a:xfrm>
            <a:off x="567450" y="1408934"/>
            <a:ext cx="10554869" cy="592818"/>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fr-FR" sz="2800" b="1" dirty="0">
                <a:solidFill>
                  <a:schemeClr val="accent2">
                    <a:lumMod val="75000"/>
                  </a:schemeClr>
                </a:solidFill>
                <a:latin typeface="Gill Sans MT" panose="020B0502020104020203" pitchFamily="34" charset="0"/>
              </a:rPr>
              <a:t>Les principaux profils des EJM ressortis: les EJM </a:t>
            </a:r>
            <a:r>
              <a:rPr lang="fr-FR" sz="2800" b="1" dirty="0" err="1">
                <a:solidFill>
                  <a:schemeClr val="accent2">
                    <a:lumMod val="75000"/>
                  </a:schemeClr>
                </a:solidFill>
                <a:latin typeface="Gill Sans MT" panose="020B0502020104020203" pitchFamily="34" charset="0"/>
              </a:rPr>
              <a:t>étudiant.e.s</a:t>
            </a:r>
            <a:endParaRPr lang="en-US" sz="2800" b="1" dirty="0">
              <a:solidFill>
                <a:schemeClr val="accent2">
                  <a:lumMod val="75000"/>
                </a:schemeClr>
              </a:solidFill>
              <a:latin typeface="Gill Sans MT" panose="020B0502020104020203" pitchFamily="34" charset="0"/>
            </a:endParaRPr>
          </a:p>
        </p:txBody>
      </p:sp>
    </p:spTree>
    <p:extLst>
      <p:ext uri="{BB962C8B-B14F-4D97-AF65-F5344CB8AC3E}">
        <p14:creationId xmlns:p14="http://schemas.microsoft.com/office/powerpoint/2010/main" val="2983975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77"/>
            <a:ext cx="4174435" cy="1719024"/>
          </a:xfrm>
          <a:prstGeom prst="rect">
            <a:avLst/>
          </a:prstGeom>
        </p:spPr>
      </p:pic>
      <p:pic>
        <p:nvPicPr>
          <p:cNvPr id="11" name="Picture 2">
            <a:extLst>
              <a:ext uri="{FF2B5EF4-FFF2-40B4-BE49-F238E27FC236}">
                <a16:creationId xmlns:a16="http://schemas.microsoft.com/office/drawing/2014/main" xmlns="" id="{E50AB29F-95E6-4475-A8A8-9542B45423F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164"/>
          <a:stretch/>
        </p:blipFill>
        <p:spPr bwMode="auto">
          <a:xfrm>
            <a:off x="437322" y="3061978"/>
            <a:ext cx="5215515" cy="2955144"/>
          </a:xfrm>
          <a:prstGeom prst="rect">
            <a:avLst/>
          </a:prstGeom>
          <a:solidFill>
            <a:srgbClr val="FFFFFF"/>
          </a:solidFill>
          <a:ln>
            <a:solidFill>
              <a:schemeClr val="tx2"/>
            </a:solidFill>
          </a:ln>
        </p:spPr>
      </p:pic>
      <p:sp>
        <p:nvSpPr>
          <p:cNvPr id="12" name="CuadroTexto 11">
            <a:extLst>
              <a:ext uri="{FF2B5EF4-FFF2-40B4-BE49-F238E27FC236}">
                <a16:creationId xmlns:a16="http://schemas.microsoft.com/office/drawing/2014/main" xmlns="" id="{37BA348A-C9CB-4567-964F-831F746EDA9D}"/>
              </a:ext>
            </a:extLst>
          </p:cNvPr>
          <p:cNvSpPr txBox="1"/>
          <p:nvPr/>
        </p:nvSpPr>
        <p:spPr>
          <a:xfrm>
            <a:off x="397565" y="2491409"/>
            <a:ext cx="3457525" cy="369332"/>
          </a:xfrm>
          <a:prstGeom prst="rect">
            <a:avLst/>
          </a:prstGeom>
          <a:noFill/>
        </p:spPr>
        <p:txBody>
          <a:bodyPr wrap="square" rtlCol="0">
            <a:spAutoFit/>
          </a:bodyPr>
          <a:lstStyle/>
          <a:p>
            <a:r>
              <a:rPr lang="es-ES" b="1" dirty="0">
                <a:solidFill>
                  <a:schemeClr val="accent2">
                    <a:lumMod val="50000"/>
                  </a:schemeClr>
                </a:solidFill>
              </a:rPr>
              <a:t>Ensemble des EJM </a:t>
            </a:r>
            <a:r>
              <a:rPr lang="es-ES" b="1" dirty="0" err="1">
                <a:solidFill>
                  <a:schemeClr val="accent2">
                    <a:lumMod val="50000"/>
                  </a:schemeClr>
                </a:solidFill>
              </a:rPr>
              <a:t>lié.e.s</a:t>
            </a:r>
            <a:r>
              <a:rPr lang="es-ES" b="1" dirty="0">
                <a:solidFill>
                  <a:schemeClr val="accent2">
                    <a:lumMod val="50000"/>
                  </a:schemeClr>
                </a:solidFill>
              </a:rPr>
              <a:t> </a:t>
            </a:r>
            <a:r>
              <a:rPr lang="es-ES" b="1" dirty="0" err="1">
                <a:solidFill>
                  <a:schemeClr val="accent2">
                    <a:lumMod val="50000"/>
                  </a:schemeClr>
                </a:solidFill>
              </a:rPr>
              <a:t>au</a:t>
            </a:r>
            <a:r>
              <a:rPr lang="es-ES" b="1" dirty="0">
                <a:solidFill>
                  <a:schemeClr val="accent2">
                    <a:lumMod val="50000"/>
                  </a:schemeClr>
                </a:solidFill>
              </a:rPr>
              <a:t> </a:t>
            </a:r>
            <a:r>
              <a:rPr lang="es-ES" b="1" dirty="0" err="1">
                <a:solidFill>
                  <a:schemeClr val="accent2">
                    <a:lumMod val="50000"/>
                  </a:schemeClr>
                </a:solidFill>
              </a:rPr>
              <a:t>genre</a:t>
            </a:r>
            <a:endParaRPr lang="es-ES" b="1" dirty="0">
              <a:solidFill>
                <a:schemeClr val="accent2">
                  <a:lumMod val="50000"/>
                </a:schemeClr>
              </a:solidFill>
            </a:endParaRPr>
          </a:p>
        </p:txBody>
      </p:sp>
      <p:pic>
        <p:nvPicPr>
          <p:cNvPr id="4098" name="Picture 2">
            <a:extLst>
              <a:ext uri="{FF2B5EF4-FFF2-40B4-BE49-F238E27FC236}">
                <a16:creationId xmlns:a16="http://schemas.microsoft.com/office/drawing/2014/main" xmlns="" id="{C72358CA-39FB-48B9-B339-B26CC4172B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2020" y="2863832"/>
            <a:ext cx="5100010" cy="3153290"/>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xmlns="" id="{7BA35E01-5E29-48CB-B8EC-8393EEBC655D}"/>
              </a:ext>
            </a:extLst>
          </p:cNvPr>
          <p:cNvSpPr>
            <a:spLocks noGrp="1"/>
          </p:cNvSpPr>
          <p:nvPr>
            <p:ph type="ctrTitle"/>
          </p:nvPr>
        </p:nvSpPr>
        <p:spPr>
          <a:xfrm>
            <a:off x="567450" y="1408934"/>
            <a:ext cx="10554869" cy="592818"/>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fontScale="90000"/>
          </a:bodyPr>
          <a:lstStyle/>
          <a:p>
            <a:pPr algn="l"/>
            <a:r>
              <a:rPr lang="fr-FR" sz="2800" b="1" dirty="0">
                <a:solidFill>
                  <a:schemeClr val="accent2">
                    <a:lumMod val="75000"/>
                  </a:schemeClr>
                </a:solidFill>
                <a:latin typeface="Gill Sans MT" panose="020B0502020104020203" pitchFamily="34" charset="0"/>
              </a:rPr>
              <a:t>Les principaux profils des EJM ressortis: la mobilité liée au genre</a:t>
            </a:r>
            <a:endParaRPr lang="en-US" sz="2800" b="1" dirty="0">
              <a:solidFill>
                <a:schemeClr val="accent2">
                  <a:lumMod val="75000"/>
                </a:schemeClr>
              </a:solidFill>
              <a:latin typeface="Gill Sans MT" panose="020B0502020104020203" pitchFamily="34" charset="0"/>
            </a:endParaRPr>
          </a:p>
        </p:txBody>
      </p:sp>
    </p:spTree>
    <p:extLst>
      <p:ext uri="{BB962C8B-B14F-4D97-AF65-F5344CB8AC3E}">
        <p14:creationId xmlns:p14="http://schemas.microsoft.com/office/powerpoint/2010/main" val="10605461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77625"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2064"/>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3159595" y="1110154"/>
            <a:ext cx="6118599" cy="513076"/>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r>
              <a:rPr lang="fr-FR" sz="2800" b="1" dirty="0">
                <a:solidFill>
                  <a:schemeClr val="accent2">
                    <a:lumMod val="75000"/>
                  </a:schemeClr>
                </a:solidFill>
                <a:latin typeface="Gill Sans MT" panose="020B0502020104020203" pitchFamily="34" charset="0"/>
              </a:rPr>
              <a:t>II. Raisons de la migration des EJM</a:t>
            </a:r>
            <a:endParaRPr lang="en-US" sz="2800" b="1" dirty="0">
              <a:solidFill>
                <a:schemeClr val="accent2">
                  <a:lumMod val="75000"/>
                </a:schemeClr>
              </a:solidFill>
              <a:latin typeface="Gill Sans MT" panose="020B0502020104020203" pitchFamily="34" charset="0"/>
            </a:endParaRPr>
          </a:p>
        </p:txBody>
      </p:sp>
      <p:pic>
        <p:nvPicPr>
          <p:cNvPr id="9" name="Gráfico 8" descr="Huellas con relleno sólido">
            <a:extLst>
              <a:ext uri="{FF2B5EF4-FFF2-40B4-BE49-F238E27FC236}">
                <a16:creationId xmlns:a16="http://schemas.microsoft.com/office/drawing/2014/main" xmlns="" id="{7AB80038-0BC2-4A3A-85BA-64EB12D1279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693289">
            <a:off x="10193063" y="1006066"/>
            <a:ext cx="941787" cy="941787"/>
          </a:xfrm>
          <a:prstGeom prst="rect">
            <a:avLst/>
          </a:prstGeom>
        </p:spPr>
      </p:pic>
      <p:sp>
        <p:nvSpPr>
          <p:cNvPr id="2" name="Elipse 1"/>
          <p:cNvSpPr/>
          <p:nvPr/>
        </p:nvSpPr>
        <p:spPr>
          <a:xfrm>
            <a:off x="4727760" y="2424527"/>
            <a:ext cx="2371241" cy="91440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latin typeface="Gill Sans Infant Std" panose="020B0502020104020203" pitchFamily="34" charset="0"/>
              </a:rPr>
              <a:t>Travailler</a:t>
            </a:r>
            <a:r>
              <a:rPr lang="es-ES" dirty="0">
                <a:latin typeface="Gill Sans Infant Std" panose="020B0502020104020203" pitchFamily="34" charset="0"/>
              </a:rPr>
              <a:t> </a:t>
            </a:r>
          </a:p>
        </p:txBody>
      </p:sp>
      <p:sp>
        <p:nvSpPr>
          <p:cNvPr id="11" name="Elipse 10"/>
          <p:cNvSpPr/>
          <p:nvPr/>
        </p:nvSpPr>
        <p:spPr>
          <a:xfrm>
            <a:off x="738951" y="3882679"/>
            <a:ext cx="2371241" cy="91440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latin typeface="Gill Sans Infant Std" panose="020B0502020104020203" pitchFamily="34" charset="0"/>
              </a:rPr>
              <a:t>Confiage</a:t>
            </a:r>
            <a:r>
              <a:rPr lang="es-ES" dirty="0">
                <a:latin typeface="Gill Sans Infant Std" panose="020B0502020104020203" pitchFamily="34" charset="0"/>
              </a:rPr>
              <a:t> à </a:t>
            </a:r>
            <a:r>
              <a:rPr lang="es-ES" dirty="0" err="1">
                <a:latin typeface="Gill Sans Infant Std" panose="020B0502020104020203" pitchFamily="34" charset="0"/>
              </a:rPr>
              <a:t>un.e</a:t>
            </a:r>
            <a:r>
              <a:rPr lang="es-ES" dirty="0">
                <a:latin typeface="Gill Sans Infant Std" panose="020B0502020104020203" pitchFamily="34" charset="0"/>
              </a:rPr>
              <a:t> </a:t>
            </a:r>
            <a:r>
              <a:rPr lang="es-ES" dirty="0" err="1">
                <a:latin typeface="Gill Sans Infant Std" panose="020B0502020104020203" pitchFamily="34" charset="0"/>
              </a:rPr>
              <a:t>proche</a:t>
            </a:r>
            <a:r>
              <a:rPr lang="es-ES" dirty="0">
                <a:latin typeface="Gill Sans Infant Std" panose="020B0502020104020203" pitchFamily="34" charset="0"/>
              </a:rPr>
              <a:t> et/</a:t>
            </a:r>
            <a:r>
              <a:rPr lang="es-ES" dirty="0" err="1">
                <a:latin typeface="Gill Sans Infant Std" panose="020B0502020104020203" pitchFamily="34" charset="0"/>
              </a:rPr>
              <a:t>ou</a:t>
            </a:r>
            <a:r>
              <a:rPr lang="es-ES" dirty="0">
                <a:latin typeface="Gill Sans Infant Std" panose="020B0502020104020203" pitchFamily="34" charset="0"/>
              </a:rPr>
              <a:t> </a:t>
            </a:r>
            <a:r>
              <a:rPr lang="es-ES" dirty="0" err="1">
                <a:latin typeface="Gill Sans Infant Std" panose="020B0502020104020203" pitchFamily="34" charset="0"/>
              </a:rPr>
              <a:t>connaissant.e</a:t>
            </a:r>
            <a:endParaRPr lang="es-ES" dirty="0">
              <a:latin typeface="Gill Sans Infant Std" panose="020B0502020104020203" pitchFamily="34" charset="0"/>
            </a:endParaRPr>
          </a:p>
        </p:txBody>
      </p:sp>
      <p:sp>
        <p:nvSpPr>
          <p:cNvPr id="12" name="Elipse 11"/>
          <p:cNvSpPr/>
          <p:nvPr/>
        </p:nvSpPr>
        <p:spPr>
          <a:xfrm>
            <a:off x="6218895" y="3977898"/>
            <a:ext cx="2371241" cy="914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Gill Sans Infant Std" panose="020B0502020104020203" pitchFamily="34" charset="0"/>
              </a:rPr>
              <a:t>Devenir </a:t>
            </a:r>
            <a:r>
              <a:rPr lang="es-ES" dirty="0" err="1">
                <a:latin typeface="Gill Sans Infant Std" panose="020B0502020104020203" pitchFamily="34" charset="0"/>
              </a:rPr>
              <a:t>talibé</a:t>
            </a:r>
            <a:r>
              <a:rPr lang="es-ES" dirty="0">
                <a:latin typeface="Gill Sans Infant Std" panose="020B0502020104020203" pitchFamily="34" charset="0"/>
              </a:rPr>
              <a:t> </a:t>
            </a:r>
          </a:p>
        </p:txBody>
      </p:sp>
      <p:sp>
        <p:nvSpPr>
          <p:cNvPr id="14" name="Elipse 13"/>
          <p:cNvSpPr/>
          <p:nvPr/>
        </p:nvSpPr>
        <p:spPr>
          <a:xfrm>
            <a:off x="4038802" y="4675321"/>
            <a:ext cx="2371241" cy="91440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latin typeface="Gill Sans Infant Std" panose="020B0502020104020203" pitchFamily="34" charset="0"/>
              </a:rPr>
              <a:t>Étudier</a:t>
            </a:r>
            <a:endParaRPr lang="es-ES" dirty="0">
              <a:latin typeface="Gill Sans Infant Std" panose="020B0502020104020203" pitchFamily="34" charset="0"/>
            </a:endParaRPr>
          </a:p>
        </p:txBody>
      </p:sp>
      <p:sp>
        <p:nvSpPr>
          <p:cNvPr id="15" name="Elipse 14"/>
          <p:cNvSpPr/>
          <p:nvPr/>
        </p:nvSpPr>
        <p:spPr>
          <a:xfrm>
            <a:off x="1502179" y="5048392"/>
            <a:ext cx="2371241" cy="91440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Décès</a:t>
            </a:r>
            <a:r>
              <a:rPr lang="es-ES" dirty="0"/>
              <a:t> </a:t>
            </a:r>
            <a:r>
              <a:rPr lang="es-ES" dirty="0" err="1"/>
              <a:t>d’un.e</a:t>
            </a:r>
            <a:r>
              <a:rPr lang="es-ES" dirty="0"/>
              <a:t> </a:t>
            </a:r>
            <a:r>
              <a:rPr lang="es-ES" dirty="0" err="1"/>
              <a:t>proche</a:t>
            </a:r>
            <a:endParaRPr lang="es-ES" dirty="0"/>
          </a:p>
        </p:txBody>
      </p:sp>
      <p:sp>
        <p:nvSpPr>
          <p:cNvPr id="18" name="Elipse 17"/>
          <p:cNvSpPr/>
          <p:nvPr/>
        </p:nvSpPr>
        <p:spPr>
          <a:xfrm>
            <a:off x="1924571" y="2071890"/>
            <a:ext cx="2371241" cy="1250903"/>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Partir à </a:t>
            </a:r>
            <a:r>
              <a:rPr lang="es-ES" dirty="0" err="1"/>
              <a:t>l’aventure</a:t>
            </a:r>
            <a:r>
              <a:rPr lang="es-ES" dirty="0"/>
              <a:t> en </a:t>
            </a:r>
            <a:r>
              <a:rPr lang="es-ES" dirty="0" err="1"/>
              <a:t>quête</a:t>
            </a:r>
            <a:r>
              <a:rPr lang="es-ES" dirty="0"/>
              <a:t> </a:t>
            </a:r>
            <a:r>
              <a:rPr lang="es-ES" dirty="0" err="1"/>
              <a:t>d’une</a:t>
            </a:r>
            <a:r>
              <a:rPr lang="es-ES" dirty="0"/>
              <a:t> vie </a:t>
            </a:r>
            <a:r>
              <a:rPr lang="es-ES" dirty="0" err="1"/>
              <a:t>meilleure</a:t>
            </a:r>
            <a:endParaRPr lang="es-ES" dirty="0"/>
          </a:p>
        </p:txBody>
      </p:sp>
      <p:sp>
        <p:nvSpPr>
          <p:cNvPr id="19" name="Elipse 18"/>
          <p:cNvSpPr/>
          <p:nvPr/>
        </p:nvSpPr>
        <p:spPr>
          <a:xfrm>
            <a:off x="7459125" y="2493742"/>
            <a:ext cx="2371241" cy="1250903"/>
          </a:xfrm>
          <a:prstGeom prst="ellipse">
            <a:avLst/>
          </a:prstGeom>
          <a:solidFill>
            <a:schemeClr val="accent2">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Être</a:t>
            </a:r>
            <a:r>
              <a:rPr lang="es-ES" dirty="0"/>
              <a:t> un </a:t>
            </a:r>
            <a:r>
              <a:rPr lang="es-ES" dirty="0" err="1"/>
              <a:t>exemple</a:t>
            </a:r>
            <a:r>
              <a:rPr lang="es-ES" dirty="0"/>
              <a:t> </a:t>
            </a:r>
            <a:r>
              <a:rPr lang="es-ES" dirty="0" err="1"/>
              <a:t>pour</a:t>
            </a:r>
            <a:r>
              <a:rPr lang="es-ES" dirty="0"/>
              <a:t> mes </a:t>
            </a:r>
            <a:r>
              <a:rPr lang="es-ES" dirty="0" err="1"/>
              <a:t>frères</a:t>
            </a:r>
            <a:r>
              <a:rPr lang="es-ES" dirty="0"/>
              <a:t> et </a:t>
            </a:r>
            <a:r>
              <a:rPr lang="es-ES" dirty="0" err="1"/>
              <a:t>soeurs</a:t>
            </a:r>
            <a:r>
              <a:rPr lang="es-ES" dirty="0"/>
              <a:t> </a:t>
            </a:r>
          </a:p>
        </p:txBody>
      </p:sp>
      <p:sp>
        <p:nvSpPr>
          <p:cNvPr id="20" name="Elipse 19"/>
          <p:cNvSpPr/>
          <p:nvPr/>
        </p:nvSpPr>
        <p:spPr>
          <a:xfrm>
            <a:off x="7004147" y="5266840"/>
            <a:ext cx="2826219" cy="914400"/>
          </a:xfrm>
          <a:prstGeom prst="ellipse">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latin typeface="Gill Sans Infant Std" panose="020B0502020104020203" pitchFamily="34" charset="0"/>
              </a:rPr>
              <a:t>Fuir</a:t>
            </a:r>
            <a:r>
              <a:rPr lang="es-ES" dirty="0">
                <a:latin typeface="Gill Sans Infant Std" panose="020B0502020104020203" pitchFamily="34" charset="0"/>
              </a:rPr>
              <a:t> une </a:t>
            </a:r>
            <a:r>
              <a:rPr lang="es-ES" dirty="0" err="1">
                <a:latin typeface="Gill Sans Infant Std" panose="020B0502020104020203" pitchFamily="34" charset="0"/>
              </a:rPr>
              <a:t>situation</a:t>
            </a:r>
            <a:r>
              <a:rPr lang="es-ES" dirty="0">
                <a:latin typeface="Gill Sans Infant Std" panose="020B0502020104020203" pitchFamily="34" charset="0"/>
              </a:rPr>
              <a:t> </a:t>
            </a:r>
            <a:r>
              <a:rPr lang="es-ES" dirty="0" err="1">
                <a:latin typeface="Gill Sans Infant Std" panose="020B0502020104020203" pitchFamily="34" charset="0"/>
              </a:rPr>
              <a:t>difficile</a:t>
            </a:r>
            <a:endParaRPr lang="es-ES" dirty="0">
              <a:latin typeface="Gill Sans Infant Std" panose="020B0502020104020203" pitchFamily="34" charset="0"/>
            </a:endParaRPr>
          </a:p>
        </p:txBody>
      </p:sp>
      <p:sp>
        <p:nvSpPr>
          <p:cNvPr id="21" name="Elipse 20"/>
          <p:cNvSpPr/>
          <p:nvPr/>
        </p:nvSpPr>
        <p:spPr>
          <a:xfrm>
            <a:off x="3417375" y="3428794"/>
            <a:ext cx="2371241" cy="914400"/>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err="1"/>
              <a:t>Aider</a:t>
            </a:r>
            <a:r>
              <a:rPr lang="es-ES" dirty="0"/>
              <a:t> la </a:t>
            </a:r>
            <a:r>
              <a:rPr lang="es-ES" dirty="0" err="1"/>
              <a:t>famille</a:t>
            </a:r>
            <a:r>
              <a:rPr lang="es-ES" dirty="0"/>
              <a:t> </a:t>
            </a:r>
          </a:p>
        </p:txBody>
      </p:sp>
    </p:spTree>
    <p:extLst>
      <p:ext uri="{BB962C8B-B14F-4D97-AF65-F5344CB8AC3E}">
        <p14:creationId xmlns:p14="http://schemas.microsoft.com/office/powerpoint/2010/main" val="3412823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inus Sign 16">
            <a:extLst>
              <a:ext uri="{FF2B5EF4-FFF2-40B4-BE49-F238E27FC236}">
                <a16:creationId xmlns:a16="http://schemas.microsoft.com/office/drawing/2014/main" xmlns="" id="{9C082893-762F-46EF-9F85-1A5E44B17A52}"/>
              </a:ext>
            </a:extLst>
          </p:cNvPr>
          <p:cNvSpPr/>
          <p:nvPr/>
        </p:nvSpPr>
        <p:spPr>
          <a:xfrm>
            <a:off x="9476488" y="6272822"/>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8" name="Minus Sign 17">
            <a:extLst>
              <a:ext uri="{FF2B5EF4-FFF2-40B4-BE49-F238E27FC236}">
                <a16:creationId xmlns:a16="http://schemas.microsoft.com/office/drawing/2014/main" xmlns="" id="{657E8337-92DE-4B91-9A73-615E52FC0027}"/>
              </a:ext>
            </a:extLst>
          </p:cNvPr>
          <p:cNvSpPr/>
          <p:nvPr/>
        </p:nvSpPr>
        <p:spPr>
          <a:xfrm rot="16200000">
            <a:off x="-1149932" y="5453268"/>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9" name="Minus Sign 18">
            <a:extLst>
              <a:ext uri="{FF2B5EF4-FFF2-40B4-BE49-F238E27FC236}">
                <a16:creationId xmlns:a16="http://schemas.microsoft.com/office/drawing/2014/main" xmlns="" id="{2877B370-D2CC-48F8-A93A-0ADB283FF4DC}"/>
              </a:ext>
            </a:extLst>
          </p:cNvPr>
          <p:cNvSpPr/>
          <p:nvPr/>
        </p:nvSpPr>
        <p:spPr>
          <a:xfrm>
            <a:off x="-415644" y="628850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1" name="Minus Sign 20">
            <a:extLst>
              <a:ext uri="{FF2B5EF4-FFF2-40B4-BE49-F238E27FC236}">
                <a16:creationId xmlns:a16="http://schemas.microsoft.com/office/drawing/2014/main" xmlns="" id="{E9799A00-61F6-4560-9994-3F9BE51C0CC7}"/>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2" name="Minus Sign 21">
            <a:extLst>
              <a:ext uri="{FF2B5EF4-FFF2-40B4-BE49-F238E27FC236}">
                <a16:creationId xmlns:a16="http://schemas.microsoft.com/office/drawing/2014/main" xmlns="" id="{4833AE2C-C283-4EA0-9C9B-C5BB0C6101F5}"/>
              </a:ext>
            </a:extLst>
          </p:cNvPr>
          <p:cNvSpPr/>
          <p:nvPr/>
        </p:nvSpPr>
        <p:spPr>
          <a:xfrm>
            <a:off x="9476488" y="6272822"/>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A59334FD-AE96-4CD9-B6EE-1E95B181A9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8792"/>
            <a:ext cx="4174435" cy="1719024"/>
          </a:xfrm>
          <a:prstGeom prst="rect">
            <a:avLst/>
          </a:prstGeom>
        </p:spPr>
      </p:pic>
      <p:pic>
        <p:nvPicPr>
          <p:cNvPr id="8" name="Picture 2">
            <a:extLst>
              <a:ext uri="{FF2B5EF4-FFF2-40B4-BE49-F238E27FC236}">
                <a16:creationId xmlns:a16="http://schemas.microsoft.com/office/drawing/2014/main" xmlns="" id="{59A3181F-AC18-4597-B440-724A7A56D93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24856" y="1569945"/>
            <a:ext cx="7051632" cy="4354380"/>
          </a:xfrm>
          <a:prstGeom prst="rect">
            <a:avLst/>
          </a:prstGeom>
          <a:solidFill>
            <a:srgbClr val="FFFFFF"/>
          </a:solidFill>
          <a:ln>
            <a:noFill/>
          </a:ln>
        </p:spPr>
      </p:pic>
    </p:spTree>
    <p:extLst>
      <p:ext uri="{BB962C8B-B14F-4D97-AF65-F5344CB8AC3E}">
        <p14:creationId xmlns:p14="http://schemas.microsoft.com/office/powerpoint/2010/main" val="40784762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6663"/>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2714323" y="1176446"/>
            <a:ext cx="6824540" cy="616653"/>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r>
              <a:rPr lang="fr-FR" sz="2800" b="1" dirty="0">
                <a:solidFill>
                  <a:schemeClr val="accent2">
                    <a:lumMod val="75000"/>
                  </a:schemeClr>
                </a:solidFill>
                <a:latin typeface="Gill Sans MT" panose="020B0502020104020203" pitchFamily="34" charset="0"/>
              </a:rPr>
              <a:t>III. Vulnérabilités et besoins des EJM</a:t>
            </a:r>
            <a:endParaRPr lang="en-US" sz="2800" b="1" dirty="0">
              <a:solidFill>
                <a:schemeClr val="accent2">
                  <a:lumMod val="75000"/>
                </a:schemeClr>
              </a:solidFill>
              <a:latin typeface="Gill Sans MT" panose="020B0502020104020203" pitchFamily="34" charset="0"/>
            </a:endParaRPr>
          </a:p>
        </p:txBody>
      </p:sp>
      <p:pic>
        <p:nvPicPr>
          <p:cNvPr id="5" name="Picture 4">
            <a:extLst>
              <a:ext uri="{FF2B5EF4-FFF2-40B4-BE49-F238E27FC236}">
                <a16:creationId xmlns:a16="http://schemas.microsoft.com/office/drawing/2014/main" xmlns="" id="{20279AA1-4E77-45E5-83CD-702DB7708F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2812" y="1942782"/>
            <a:ext cx="5438224" cy="3625482"/>
          </a:xfrm>
          <a:prstGeom prst="rect">
            <a:avLst/>
          </a:prstGeom>
          <a:ln>
            <a:solidFill>
              <a:schemeClr val="tx2"/>
            </a:solidFill>
          </a:ln>
        </p:spPr>
      </p:pic>
    </p:spTree>
    <p:extLst>
      <p:ext uri="{BB962C8B-B14F-4D97-AF65-F5344CB8AC3E}">
        <p14:creationId xmlns:p14="http://schemas.microsoft.com/office/powerpoint/2010/main" val="816114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7" y="-217882"/>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3242657" y="1288153"/>
            <a:ext cx="6361043" cy="516296"/>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fr-FR" sz="2800" b="1" dirty="0">
                <a:solidFill>
                  <a:schemeClr val="accent2">
                    <a:lumMod val="75000"/>
                  </a:schemeClr>
                </a:solidFill>
                <a:latin typeface="Gill Sans MT" panose="020B0502020104020203" pitchFamily="34" charset="0"/>
              </a:rPr>
              <a:t>Vulnérabilités et besoins en commun</a:t>
            </a:r>
            <a:endParaRPr lang="en-US" sz="2800" b="1" dirty="0">
              <a:solidFill>
                <a:schemeClr val="accent2">
                  <a:lumMod val="75000"/>
                </a:schemeClr>
              </a:solidFill>
              <a:latin typeface="Gill Sans MT" panose="020B0502020104020203" pitchFamily="34" charset="0"/>
            </a:endParaRPr>
          </a:p>
        </p:txBody>
      </p:sp>
      <p:sp>
        <p:nvSpPr>
          <p:cNvPr id="8" name="Subtitle 2">
            <a:extLst>
              <a:ext uri="{FF2B5EF4-FFF2-40B4-BE49-F238E27FC236}">
                <a16:creationId xmlns:a16="http://schemas.microsoft.com/office/drawing/2014/main" xmlns="" id="{65AE8F89-3917-497A-9D76-3DF5704E990A}"/>
              </a:ext>
            </a:extLst>
          </p:cNvPr>
          <p:cNvSpPr>
            <a:spLocks noGrp="1"/>
          </p:cNvSpPr>
          <p:nvPr>
            <p:ph type="subTitle" idx="1"/>
          </p:nvPr>
        </p:nvSpPr>
        <p:spPr>
          <a:xfrm>
            <a:off x="795130" y="3551583"/>
            <a:ext cx="3861722" cy="2574540"/>
          </a:xfrm>
          <a:noFill/>
          <a:ln>
            <a:noFill/>
          </a:ln>
        </p:spPr>
        <p:style>
          <a:lnRef idx="0">
            <a:scrgbClr r="0" g="0" b="0"/>
          </a:lnRef>
          <a:fillRef idx="0">
            <a:scrgbClr r="0" g="0" b="0"/>
          </a:fillRef>
          <a:effectRef idx="0">
            <a:scrgbClr r="0" g="0" b="0"/>
          </a:effectRef>
          <a:fontRef idx="minor">
            <a:schemeClr val="dk1"/>
          </a:fontRef>
        </p:style>
        <p:txBody>
          <a:bodyPr>
            <a:normAutofit/>
          </a:bodyPr>
          <a:lstStyle/>
          <a:p>
            <a:pPr marL="342900" indent="-342900" algn="l">
              <a:buFont typeface="Arial" panose="020B0604020202020204" pitchFamily="34" charset="0"/>
              <a:buChar char="•"/>
            </a:pPr>
            <a:r>
              <a:rPr lang="en-US" sz="2000" dirty="0">
                <a:solidFill>
                  <a:schemeClr val="tx1"/>
                </a:solidFill>
                <a:latin typeface="Gill Sans Infant Std" panose="020B0502020104020203" pitchFamily="34" charset="0"/>
              </a:rPr>
              <a:t>Rupture </a:t>
            </a:r>
            <a:r>
              <a:rPr lang="en-US" sz="2000" dirty="0" err="1">
                <a:solidFill>
                  <a:schemeClr val="tx1"/>
                </a:solidFill>
                <a:latin typeface="Gill Sans Infant Std" panose="020B0502020104020203" pitchFamily="34" charset="0"/>
              </a:rPr>
              <a:t>familiale</a:t>
            </a:r>
            <a:endParaRPr lang="en-US" sz="2000" dirty="0">
              <a:solidFill>
                <a:schemeClr val="tx1"/>
              </a:solidFill>
              <a:latin typeface="Gill Sans Infant Std" panose="020B0502020104020203" pitchFamily="34" charset="0"/>
            </a:endParaRPr>
          </a:p>
          <a:p>
            <a:pPr marL="342900" indent="-342900" algn="l">
              <a:buFont typeface="Arial" panose="020B0604020202020204" pitchFamily="34" charset="0"/>
              <a:buChar char="•"/>
            </a:pPr>
            <a:r>
              <a:rPr lang="en-US" sz="2000" dirty="0">
                <a:solidFill>
                  <a:schemeClr val="tx1"/>
                </a:solidFill>
                <a:latin typeface="Gill Sans Infant Std" panose="020B0502020104020203" pitchFamily="34" charset="0"/>
              </a:rPr>
              <a:t>Situation de rue</a:t>
            </a:r>
          </a:p>
          <a:p>
            <a:pPr marL="342900" indent="-342900" algn="l">
              <a:buFont typeface="Arial" panose="020B0604020202020204" pitchFamily="34" charset="0"/>
              <a:buChar char="•"/>
            </a:pPr>
            <a:r>
              <a:rPr lang="fr-FR" sz="2000" dirty="0">
                <a:solidFill>
                  <a:schemeClr val="tx1"/>
                </a:solidFill>
                <a:latin typeface="Gill Sans Infant Std" panose="020B0502020104020203" pitchFamily="34" charset="0"/>
              </a:rPr>
              <a:t>Sans occupation, désœuvrés</a:t>
            </a:r>
          </a:p>
          <a:p>
            <a:pPr marL="342900" indent="-342900" algn="l">
              <a:buFont typeface="Arial" panose="020B0604020202020204" pitchFamily="34" charset="0"/>
              <a:buChar char="•"/>
            </a:pPr>
            <a:r>
              <a:rPr lang="en-US" sz="2000" dirty="0" err="1">
                <a:solidFill>
                  <a:schemeClr val="tx1"/>
                </a:solidFill>
                <a:latin typeface="Gill Sans Infant Std" panose="020B0502020104020203" pitchFamily="34" charset="0"/>
              </a:rPr>
              <a:t>Peu</a:t>
            </a:r>
            <a:r>
              <a:rPr lang="en-US" sz="2000" dirty="0">
                <a:solidFill>
                  <a:schemeClr val="tx1"/>
                </a:solidFill>
                <a:latin typeface="Gill Sans Infant Std" panose="020B0502020104020203" pitchFamily="34" charset="0"/>
              </a:rPr>
              <a:t> </a:t>
            </a:r>
            <a:r>
              <a:rPr lang="en-US" sz="2000" dirty="0" err="1">
                <a:solidFill>
                  <a:schemeClr val="tx1"/>
                </a:solidFill>
                <a:latin typeface="Gill Sans Infant Std" panose="020B0502020104020203" pitchFamily="34" charset="0"/>
              </a:rPr>
              <a:t>ou</a:t>
            </a:r>
            <a:r>
              <a:rPr lang="en-US" sz="2000" dirty="0">
                <a:solidFill>
                  <a:schemeClr val="tx1"/>
                </a:solidFill>
                <a:latin typeface="Gill Sans Infant Std" panose="020B0502020104020203" pitchFamily="34" charset="0"/>
              </a:rPr>
              <a:t> pas </a:t>
            </a:r>
            <a:r>
              <a:rPr lang="en-US" sz="2000" dirty="0" err="1">
                <a:solidFill>
                  <a:schemeClr val="tx1"/>
                </a:solidFill>
                <a:latin typeface="Gill Sans Infant Std" panose="020B0502020104020203" pitchFamily="34" charset="0"/>
              </a:rPr>
              <a:t>d’accès</a:t>
            </a:r>
            <a:r>
              <a:rPr lang="en-US" sz="2000" dirty="0">
                <a:solidFill>
                  <a:schemeClr val="tx1"/>
                </a:solidFill>
                <a:latin typeface="Gill Sans Infant Std" panose="020B0502020104020203" pitchFamily="34" charset="0"/>
              </a:rPr>
              <a:t> aux services</a:t>
            </a:r>
          </a:p>
        </p:txBody>
      </p:sp>
      <p:cxnSp>
        <p:nvCxnSpPr>
          <p:cNvPr id="4" name="Conector recto 3">
            <a:extLst>
              <a:ext uri="{FF2B5EF4-FFF2-40B4-BE49-F238E27FC236}">
                <a16:creationId xmlns:a16="http://schemas.microsoft.com/office/drawing/2014/main" xmlns="" id="{A0E91F4D-843A-44CB-B722-B5FDC3FAB4C5}"/>
              </a:ext>
            </a:extLst>
          </p:cNvPr>
          <p:cNvCxnSpPr>
            <a:cxnSpLocks/>
          </p:cNvCxnSpPr>
          <p:nvPr/>
        </p:nvCxnSpPr>
        <p:spPr>
          <a:xfrm>
            <a:off x="5529678" y="3008243"/>
            <a:ext cx="42986" cy="311788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CuadroTexto 4">
            <a:extLst>
              <a:ext uri="{FF2B5EF4-FFF2-40B4-BE49-F238E27FC236}">
                <a16:creationId xmlns:a16="http://schemas.microsoft.com/office/drawing/2014/main" xmlns="" id="{4A597347-551A-44C0-A5DF-AD83EB147D8B}"/>
              </a:ext>
            </a:extLst>
          </p:cNvPr>
          <p:cNvSpPr txBox="1"/>
          <p:nvPr/>
        </p:nvSpPr>
        <p:spPr>
          <a:xfrm>
            <a:off x="6533321" y="3564831"/>
            <a:ext cx="4823790" cy="2416046"/>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fr-FR" sz="2000" dirty="0">
                <a:latin typeface="Gill Sans Infant Std" panose="020B0502020104020203" pitchFamily="34" charset="0"/>
              </a:rPr>
              <a:t>Appui psychosocial / Médiation familiale </a:t>
            </a:r>
          </a:p>
          <a:p>
            <a:pPr marL="342900" indent="-342900">
              <a:lnSpc>
                <a:spcPct val="90000"/>
              </a:lnSpc>
              <a:spcBef>
                <a:spcPts val="1000"/>
              </a:spcBef>
              <a:buFont typeface="Arial" panose="020B0604020202020204" pitchFamily="34" charset="0"/>
              <a:buChar char="•"/>
            </a:pPr>
            <a:r>
              <a:rPr lang="fr-FR" sz="2000" dirty="0">
                <a:latin typeface="Gill Sans Infant Std" panose="020B0502020104020203" pitchFamily="34" charset="0"/>
              </a:rPr>
              <a:t>Logement (familles d’accueil, colocations)</a:t>
            </a:r>
          </a:p>
          <a:p>
            <a:pPr marL="342900" indent="-342900">
              <a:lnSpc>
                <a:spcPct val="90000"/>
              </a:lnSpc>
              <a:spcBef>
                <a:spcPts val="1000"/>
              </a:spcBef>
              <a:buFont typeface="Arial" panose="020B0604020202020204" pitchFamily="34" charset="0"/>
              <a:buChar char="•"/>
            </a:pPr>
            <a:r>
              <a:rPr lang="fr-FR" sz="2000" dirty="0">
                <a:latin typeface="Gill Sans Infant Std" panose="020B0502020104020203" pitchFamily="34" charset="0"/>
              </a:rPr>
              <a:t>Formations professionnelles ou études qualifiantes correspondant aux aspirations des jeunes</a:t>
            </a:r>
          </a:p>
          <a:p>
            <a:pPr marL="342900" indent="-342900">
              <a:lnSpc>
                <a:spcPct val="90000"/>
              </a:lnSpc>
              <a:spcBef>
                <a:spcPts val="1000"/>
              </a:spcBef>
              <a:buFont typeface="Arial" panose="020B0604020202020204" pitchFamily="34" charset="0"/>
              <a:buChar char="•"/>
            </a:pPr>
            <a:r>
              <a:rPr lang="fr-FR" sz="2000" dirty="0">
                <a:latin typeface="Gill Sans Infant Std" panose="020B0502020104020203" pitchFamily="34" charset="0"/>
              </a:rPr>
              <a:t>Accès aux loisirs </a:t>
            </a:r>
            <a:endParaRPr lang="es-ES" dirty="0">
              <a:latin typeface="Gill Sans Infant Std" panose="020B0502020104020203" pitchFamily="34" charset="0"/>
            </a:endParaRPr>
          </a:p>
        </p:txBody>
      </p:sp>
      <p:sp>
        <p:nvSpPr>
          <p:cNvPr id="6" name="CuadroTexto 5">
            <a:extLst>
              <a:ext uri="{FF2B5EF4-FFF2-40B4-BE49-F238E27FC236}">
                <a16:creationId xmlns:a16="http://schemas.microsoft.com/office/drawing/2014/main" xmlns="" id="{16DF98C6-64BF-4A3F-A99E-5BBBB1BD5275}"/>
              </a:ext>
            </a:extLst>
          </p:cNvPr>
          <p:cNvSpPr txBox="1"/>
          <p:nvPr/>
        </p:nvSpPr>
        <p:spPr>
          <a:xfrm>
            <a:off x="717121" y="2848166"/>
            <a:ext cx="2595915" cy="400110"/>
          </a:xfrm>
          <a:prstGeom prst="rect">
            <a:avLst/>
          </a:prstGeom>
          <a:noFill/>
        </p:spPr>
        <p:txBody>
          <a:bodyPr wrap="square" rtlCol="0">
            <a:spAutoFit/>
          </a:bodyPr>
          <a:lstStyle/>
          <a:p>
            <a:pPr algn="ctr"/>
            <a:r>
              <a:rPr lang="es-ES" sz="2000" b="1" dirty="0">
                <a:solidFill>
                  <a:schemeClr val="accent2">
                    <a:lumMod val="75000"/>
                  </a:schemeClr>
                </a:solidFill>
                <a:latin typeface="Gill Sans MT" panose="020B0502020104020203" pitchFamily="34" charset="0"/>
              </a:rPr>
              <a:t>Vulnérabilités</a:t>
            </a:r>
          </a:p>
        </p:txBody>
      </p:sp>
      <p:sp>
        <p:nvSpPr>
          <p:cNvPr id="15" name="CuadroTexto 14">
            <a:extLst>
              <a:ext uri="{FF2B5EF4-FFF2-40B4-BE49-F238E27FC236}">
                <a16:creationId xmlns:a16="http://schemas.microsoft.com/office/drawing/2014/main" xmlns="" id="{8B57F768-46CA-419C-9C99-D43053B0D453}"/>
              </a:ext>
            </a:extLst>
          </p:cNvPr>
          <p:cNvSpPr txBox="1"/>
          <p:nvPr/>
        </p:nvSpPr>
        <p:spPr>
          <a:xfrm>
            <a:off x="6619714" y="2821659"/>
            <a:ext cx="3844146" cy="400110"/>
          </a:xfrm>
          <a:prstGeom prst="rect">
            <a:avLst/>
          </a:prstGeom>
          <a:noFill/>
        </p:spPr>
        <p:txBody>
          <a:bodyPr wrap="square" rtlCol="0">
            <a:spAutoFit/>
          </a:bodyPr>
          <a:lstStyle/>
          <a:p>
            <a:pPr algn="ctr"/>
            <a:r>
              <a:rPr lang="es-ES" sz="2000" b="1" dirty="0" err="1">
                <a:solidFill>
                  <a:schemeClr val="accent2">
                    <a:lumMod val="75000"/>
                  </a:schemeClr>
                </a:solidFill>
                <a:latin typeface="Gill Sans Infant Std" panose="020B0502020104020203" pitchFamily="34" charset="0"/>
              </a:rPr>
              <a:t>Besoins</a:t>
            </a:r>
            <a:r>
              <a:rPr lang="es-ES" sz="2000" b="1" dirty="0">
                <a:solidFill>
                  <a:schemeClr val="accent2">
                    <a:lumMod val="75000"/>
                  </a:schemeClr>
                </a:solidFill>
                <a:latin typeface="Gill Sans Infant Std" panose="020B0502020104020203" pitchFamily="34" charset="0"/>
              </a:rPr>
              <a:t> </a:t>
            </a:r>
            <a:r>
              <a:rPr lang="es-ES" sz="2000" b="1" dirty="0" err="1">
                <a:solidFill>
                  <a:schemeClr val="accent2">
                    <a:lumMod val="75000"/>
                  </a:schemeClr>
                </a:solidFill>
                <a:latin typeface="Gill Sans Infant Std" panose="020B0502020104020203" pitchFamily="34" charset="0"/>
              </a:rPr>
              <a:t>exprimés</a:t>
            </a:r>
            <a:r>
              <a:rPr lang="es-ES" sz="2000" b="1" dirty="0">
                <a:solidFill>
                  <a:schemeClr val="accent2">
                    <a:lumMod val="75000"/>
                  </a:schemeClr>
                </a:solidFill>
                <a:latin typeface="Gill Sans Infant Std" panose="020B0502020104020203" pitchFamily="34" charset="0"/>
              </a:rPr>
              <a:t> et </a:t>
            </a:r>
            <a:r>
              <a:rPr lang="es-ES" sz="2000" b="1" dirty="0" err="1">
                <a:solidFill>
                  <a:schemeClr val="accent2">
                    <a:lumMod val="75000"/>
                  </a:schemeClr>
                </a:solidFill>
                <a:latin typeface="Gill Sans Infant Std" panose="020B0502020104020203" pitchFamily="34" charset="0"/>
              </a:rPr>
              <a:t>constatés</a:t>
            </a:r>
            <a:endParaRPr lang="es-ES" sz="2000" b="1" dirty="0">
              <a:solidFill>
                <a:schemeClr val="accent2">
                  <a:lumMod val="75000"/>
                </a:schemeClr>
              </a:solidFill>
              <a:latin typeface="Gill Sans Infant Std" panose="020B0502020104020203" pitchFamily="34" charset="0"/>
            </a:endParaRPr>
          </a:p>
        </p:txBody>
      </p:sp>
    </p:spTree>
    <p:extLst>
      <p:ext uri="{BB962C8B-B14F-4D97-AF65-F5344CB8AC3E}">
        <p14:creationId xmlns:p14="http://schemas.microsoft.com/office/powerpoint/2010/main" val="2526368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77" y="-217882"/>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3242657" y="1288153"/>
            <a:ext cx="6361043" cy="516296"/>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fontScale="90000"/>
          </a:bodyPr>
          <a:lstStyle/>
          <a:p>
            <a:pPr algn="l"/>
            <a:r>
              <a:rPr lang="fr-FR" sz="2800" b="1" dirty="0">
                <a:solidFill>
                  <a:schemeClr val="accent2">
                    <a:lumMod val="75000"/>
                  </a:schemeClr>
                </a:solidFill>
                <a:latin typeface="Gill Sans MT" panose="020B0502020104020203" pitchFamily="34" charset="0"/>
              </a:rPr>
              <a:t>Vulnérabilités et besoins des EJM filles</a:t>
            </a:r>
            <a:endParaRPr lang="en-US" sz="2800" b="1" dirty="0">
              <a:solidFill>
                <a:schemeClr val="accent2">
                  <a:lumMod val="75000"/>
                </a:schemeClr>
              </a:solidFill>
              <a:latin typeface="Gill Sans MT" panose="020B0502020104020203" pitchFamily="34" charset="0"/>
            </a:endParaRPr>
          </a:p>
        </p:txBody>
      </p:sp>
      <p:sp>
        <p:nvSpPr>
          <p:cNvPr id="8" name="Subtitle 2">
            <a:extLst>
              <a:ext uri="{FF2B5EF4-FFF2-40B4-BE49-F238E27FC236}">
                <a16:creationId xmlns:a16="http://schemas.microsoft.com/office/drawing/2014/main" xmlns="" id="{65AE8F89-3917-497A-9D76-3DF5704E990A}"/>
              </a:ext>
            </a:extLst>
          </p:cNvPr>
          <p:cNvSpPr>
            <a:spLocks noGrp="1"/>
          </p:cNvSpPr>
          <p:nvPr>
            <p:ph type="subTitle" idx="1"/>
          </p:nvPr>
        </p:nvSpPr>
        <p:spPr>
          <a:xfrm>
            <a:off x="795129" y="3248276"/>
            <a:ext cx="4481569" cy="2877847"/>
          </a:xfrm>
          <a:noFill/>
          <a:ln>
            <a:noFill/>
          </a:ln>
        </p:spPr>
        <p:style>
          <a:lnRef idx="0">
            <a:scrgbClr r="0" g="0" b="0"/>
          </a:lnRef>
          <a:fillRef idx="0">
            <a:scrgbClr r="0" g="0" b="0"/>
          </a:fillRef>
          <a:effectRef idx="0">
            <a:scrgbClr r="0" g="0" b="0"/>
          </a:effectRef>
          <a:fontRef idx="minor">
            <a:schemeClr val="dk1"/>
          </a:fontRef>
        </p:style>
        <p:txBody>
          <a:bodyPr>
            <a:noAutofit/>
          </a:bodyPr>
          <a:lstStyle/>
          <a:p>
            <a:pPr marL="342900" indent="-342900" algn="l">
              <a:buFont typeface="Arial" panose="020B0604020202020204" pitchFamily="34" charset="0"/>
              <a:buChar char="•"/>
            </a:pPr>
            <a:r>
              <a:rPr lang="es-ES" sz="2000" dirty="0" err="1">
                <a:solidFill>
                  <a:schemeClr val="tx1"/>
                </a:solidFill>
                <a:latin typeface="Gill Sans Infant Std" panose="020B0502020104020203" pitchFamily="34" charset="0"/>
              </a:rPr>
              <a:t>Invisibilisées</a:t>
            </a:r>
            <a:endParaRPr lang="es-ES" sz="2000" dirty="0">
              <a:solidFill>
                <a:schemeClr val="tx1"/>
              </a:solidFill>
              <a:latin typeface="Gill Sans Infant Std" panose="020B0502020104020203" pitchFamily="34" charset="0"/>
            </a:endParaRPr>
          </a:p>
          <a:p>
            <a:pPr marL="342900" indent="-342900" algn="l">
              <a:buFont typeface="Arial" panose="020B0604020202020204" pitchFamily="34" charset="0"/>
              <a:buChar char="•"/>
            </a:pPr>
            <a:r>
              <a:rPr lang="fr-FR" sz="2000" dirty="0">
                <a:solidFill>
                  <a:schemeClr val="tx1"/>
                </a:solidFill>
                <a:latin typeface="Gill Sans Infant Std" panose="020B0502020104020203" pitchFamily="34" charset="0"/>
              </a:rPr>
              <a:t>14,5% des filles et jeunes femmes sont victimes de mariage forcé</a:t>
            </a:r>
          </a:p>
          <a:p>
            <a:pPr marL="342900" indent="-342900" algn="l">
              <a:buFont typeface="Arial" panose="020B0604020202020204" pitchFamily="34" charset="0"/>
              <a:buChar char="•"/>
            </a:pPr>
            <a:r>
              <a:rPr lang="fr-FR" sz="2000" dirty="0">
                <a:solidFill>
                  <a:schemeClr val="tx1"/>
                </a:solidFill>
                <a:latin typeface="Gill Sans Infant Std" panose="020B0502020104020203" pitchFamily="34" charset="0"/>
              </a:rPr>
              <a:t> 22% des filles et jeunes femmes sont à risque ou victimes de traite contre 7% des garçons et jeunes hommes</a:t>
            </a:r>
          </a:p>
          <a:p>
            <a:pPr marL="342900" indent="-342900" algn="l">
              <a:buFont typeface="Arial" panose="020B0604020202020204" pitchFamily="34" charset="0"/>
              <a:buChar char="•"/>
            </a:pPr>
            <a:r>
              <a:rPr lang="fr-FR" sz="2000" dirty="0">
                <a:solidFill>
                  <a:schemeClr val="tx1"/>
                </a:solidFill>
                <a:latin typeface="Gill Sans Infant Std" panose="020B0502020104020203" pitchFamily="34" charset="0"/>
              </a:rPr>
              <a:t>30% des filles et jeunes femmes sont à risque ou victimes d’exploitation contre 20% des garçons et jeunes hommes </a:t>
            </a:r>
          </a:p>
        </p:txBody>
      </p:sp>
      <p:cxnSp>
        <p:nvCxnSpPr>
          <p:cNvPr id="4" name="Conector recto 3">
            <a:extLst>
              <a:ext uri="{FF2B5EF4-FFF2-40B4-BE49-F238E27FC236}">
                <a16:creationId xmlns:a16="http://schemas.microsoft.com/office/drawing/2014/main" xmlns="" id="{A0E91F4D-843A-44CB-B722-B5FDC3FAB4C5}"/>
              </a:ext>
            </a:extLst>
          </p:cNvPr>
          <p:cNvCxnSpPr>
            <a:cxnSpLocks/>
          </p:cNvCxnSpPr>
          <p:nvPr/>
        </p:nvCxnSpPr>
        <p:spPr>
          <a:xfrm>
            <a:off x="5529678" y="3008243"/>
            <a:ext cx="42986" cy="311788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 name="CuadroTexto 4">
            <a:extLst>
              <a:ext uri="{FF2B5EF4-FFF2-40B4-BE49-F238E27FC236}">
                <a16:creationId xmlns:a16="http://schemas.microsoft.com/office/drawing/2014/main" xmlns="" id="{4A597347-551A-44C0-A5DF-AD83EB147D8B}"/>
              </a:ext>
            </a:extLst>
          </p:cNvPr>
          <p:cNvSpPr txBox="1"/>
          <p:nvPr/>
        </p:nvSpPr>
        <p:spPr>
          <a:xfrm>
            <a:off x="6533321" y="3564831"/>
            <a:ext cx="4823790" cy="2010807"/>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fr-FR" sz="2000" dirty="0">
                <a:latin typeface="Gill Sans Infant Std" panose="020B0502020104020203" pitchFamily="34" charset="0"/>
              </a:rPr>
              <a:t>Structures de placement pour mères avec enfants</a:t>
            </a:r>
          </a:p>
          <a:p>
            <a:pPr marL="342900" indent="-342900">
              <a:lnSpc>
                <a:spcPct val="90000"/>
              </a:lnSpc>
              <a:spcBef>
                <a:spcPts val="1000"/>
              </a:spcBef>
              <a:buFont typeface="Arial" panose="020B0604020202020204" pitchFamily="34" charset="0"/>
              <a:buChar char="•"/>
            </a:pPr>
            <a:r>
              <a:rPr lang="fr-FR" sz="2000" dirty="0">
                <a:latin typeface="Gill Sans Infant Std" panose="020B0502020104020203" pitchFamily="34" charset="0"/>
              </a:rPr>
              <a:t>Accès à des services sensibles au genre</a:t>
            </a:r>
          </a:p>
          <a:p>
            <a:pPr marL="342900" indent="-342900">
              <a:lnSpc>
                <a:spcPct val="90000"/>
              </a:lnSpc>
              <a:spcBef>
                <a:spcPts val="1000"/>
              </a:spcBef>
              <a:buFont typeface="Arial" panose="020B0604020202020204" pitchFamily="34" charset="0"/>
              <a:buChar char="•"/>
            </a:pPr>
            <a:r>
              <a:rPr lang="fr-FR" sz="2000" dirty="0">
                <a:latin typeface="Gill Sans Infant Std" panose="020B0502020104020203" pitchFamily="34" charset="0"/>
              </a:rPr>
              <a:t>Sensibilisations pour le changement de mentalités sur la perception des « mères célibataires »</a:t>
            </a:r>
            <a:endParaRPr lang="es-ES" sz="2000" dirty="0">
              <a:latin typeface="Gill Sans Infant Std" panose="020B0502020104020203" pitchFamily="34" charset="0"/>
            </a:endParaRPr>
          </a:p>
        </p:txBody>
      </p:sp>
      <p:sp>
        <p:nvSpPr>
          <p:cNvPr id="6" name="CuadroTexto 5">
            <a:extLst>
              <a:ext uri="{FF2B5EF4-FFF2-40B4-BE49-F238E27FC236}">
                <a16:creationId xmlns:a16="http://schemas.microsoft.com/office/drawing/2014/main" xmlns="" id="{16DF98C6-64BF-4A3F-A99E-5BBBB1BD5275}"/>
              </a:ext>
            </a:extLst>
          </p:cNvPr>
          <p:cNvSpPr txBox="1"/>
          <p:nvPr/>
        </p:nvSpPr>
        <p:spPr>
          <a:xfrm>
            <a:off x="717121" y="2848166"/>
            <a:ext cx="2595915" cy="400110"/>
          </a:xfrm>
          <a:prstGeom prst="rect">
            <a:avLst/>
          </a:prstGeom>
          <a:noFill/>
        </p:spPr>
        <p:txBody>
          <a:bodyPr wrap="square" rtlCol="0">
            <a:spAutoFit/>
          </a:bodyPr>
          <a:lstStyle/>
          <a:p>
            <a:pPr algn="ctr"/>
            <a:r>
              <a:rPr lang="es-ES" sz="2000" b="1" dirty="0">
                <a:solidFill>
                  <a:schemeClr val="accent2">
                    <a:lumMod val="75000"/>
                  </a:schemeClr>
                </a:solidFill>
                <a:latin typeface="Gill Sans MT" panose="020B0502020104020203" pitchFamily="34" charset="0"/>
              </a:rPr>
              <a:t>Vulnérabilités</a:t>
            </a:r>
          </a:p>
        </p:txBody>
      </p:sp>
      <p:sp>
        <p:nvSpPr>
          <p:cNvPr id="15" name="CuadroTexto 14">
            <a:extLst>
              <a:ext uri="{FF2B5EF4-FFF2-40B4-BE49-F238E27FC236}">
                <a16:creationId xmlns:a16="http://schemas.microsoft.com/office/drawing/2014/main" xmlns="" id="{8B57F768-46CA-419C-9C99-D43053B0D453}"/>
              </a:ext>
            </a:extLst>
          </p:cNvPr>
          <p:cNvSpPr txBox="1"/>
          <p:nvPr/>
        </p:nvSpPr>
        <p:spPr>
          <a:xfrm>
            <a:off x="6619714" y="2821659"/>
            <a:ext cx="3844146" cy="400110"/>
          </a:xfrm>
          <a:prstGeom prst="rect">
            <a:avLst/>
          </a:prstGeom>
          <a:noFill/>
        </p:spPr>
        <p:txBody>
          <a:bodyPr wrap="square" rtlCol="0">
            <a:spAutoFit/>
          </a:bodyPr>
          <a:lstStyle/>
          <a:p>
            <a:pPr algn="ctr"/>
            <a:r>
              <a:rPr lang="es-ES" sz="2000" b="1" dirty="0" err="1">
                <a:solidFill>
                  <a:schemeClr val="accent2">
                    <a:lumMod val="75000"/>
                  </a:schemeClr>
                </a:solidFill>
                <a:latin typeface="Gill Sans Infant Std" panose="020B0502020104020203" pitchFamily="34" charset="0"/>
              </a:rPr>
              <a:t>Besoins</a:t>
            </a:r>
            <a:r>
              <a:rPr lang="es-ES" sz="2000" b="1" dirty="0">
                <a:solidFill>
                  <a:schemeClr val="accent2">
                    <a:lumMod val="75000"/>
                  </a:schemeClr>
                </a:solidFill>
                <a:latin typeface="Gill Sans Infant Std" panose="020B0502020104020203" pitchFamily="34" charset="0"/>
              </a:rPr>
              <a:t> </a:t>
            </a:r>
            <a:r>
              <a:rPr lang="es-ES" sz="2000" b="1" dirty="0" err="1">
                <a:solidFill>
                  <a:schemeClr val="accent2">
                    <a:lumMod val="75000"/>
                  </a:schemeClr>
                </a:solidFill>
                <a:latin typeface="Gill Sans Infant Std" panose="020B0502020104020203" pitchFamily="34" charset="0"/>
              </a:rPr>
              <a:t>exprimés</a:t>
            </a:r>
            <a:r>
              <a:rPr lang="es-ES" sz="2000" b="1" dirty="0">
                <a:solidFill>
                  <a:schemeClr val="accent2">
                    <a:lumMod val="75000"/>
                  </a:schemeClr>
                </a:solidFill>
                <a:latin typeface="Gill Sans Infant Std" panose="020B0502020104020203" pitchFamily="34" charset="0"/>
              </a:rPr>
              <a:t> et </a:t>
            </a:r>
            <a:r>
              <a:rPr lang="es-ES" sz="2000" b="1" dirty="0" err="1">
                <a:solidFill>
                  <a:schemeClr val="accent2">
                    <a:lumMod val="75000"/>
                  </a:schemeClr>
                </a:solidFill>
                <a:latin typeface="Gill Sans Infant Std" panose="020B0502020104020203" pitchFamily="34" charset="0"/>
              </a:rPr>
              <a:t>constatés</a:t>
            </a:r>
            <a:endParaRPr lang="es-ES" sz="2000" b="1" dirty="0">
              <a:solidFill>
                <a:schemeClr val="accent2">
                  <a:lumMod val="75000"/>
                </a:schemeClr>
              </a:solidFill>
              <a:latin typeface="Gill Sans Infant Std" panose="020B0502020104020203" pitchFamily="34" charset="0"/>
            </a:endParaRPr>
          </a:p>
        </p:txBody>
      </p:sp>
    </p:spTree>
    <p:extLst>
      <p:ext uri="{BB962C8B-B14F-4D97-AF65-F5344CB8AC3E}">
        <p14:creationId xmlns:p14="http://schemas.microsoft.com/office/powerpoint/2010/main" val="2234940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152" y="-136898"/>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997780" y="1505329"/>
            <a:ext cx="3833402" cy="557794"/>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fr-FR" sz="2800" b="1" dirty="0">
                <a:solidFill>
                  <a:schemeClr val="accent2">
                    <a:lumMod val="75000"/>
                  </a:schemeClr>
                </a:solidFill>
                <a:latin typeface="Gill Sans MT" panose="020B0502020104020203" pitchFamily="34" charset="0"/>
              </a:rPr>
              <a:t>Intervenant(e)s</a:t>
            </a:r>
            <a:endParaRPr lang="en-US" sz="2800" b="1" dirty="0">
              <a:solidFill>
                <a:schemeClr val="accent2">
                  <a:lumMod val="75000"/>
                </a:schemeClr>
              </a:solidFill>
              <a:latin typeface="Gill Sans MT" panose="020B0502020104020203" pitchFamily="34" charset="0"/>
            </a:endParaRPr>
          </a:p>
        </p:txBody>
      </p:sp>
      <p:sp>
        <p:nvSpPr>
          <p:cNvPr id="8" name="Subtitle 2">
            <a:extLst>
              <a:ext uri="{FF2B5EF4-FFF2-40B4-BE49-F238E27FC236}">
                <a16:creationId xmlns:a16="http://schemas.microsoft.com/office/drawing/2014/main" xmlns="" id="{65AE8F89-3917-497A-9D76-3DF5704E990A}"/>
              </a:ext>
            </a:extLst>
          </p:cNvPr>
          <p:cNvSpPr>
            <a:spLocks noGrp="1"/>
          </p:cNvSpPr>
          <p:nvPr>
            <p:ph type="subTitle" idx="1"/>
          </p:nvPr>
        </p:nvSpPr>
        <p:spPr>
          <a:xfrm>
            <a:off x="1390622" y="2555711"/>
            <a:ext cx="9855133" cy="3696410"/>
          </a:xfrm>
          <a:noFill/>
          <a:ln>
            <a:noFill/>
          </a:ln>
        </p:spPr>
        <p:style>
          <a:lnRef idx="0">
            <a:scrgbClr r="0" g="0" b="0"/>
          </a:lnRef>
          <a:fillRef idx="0">
            <a:scrgbClr r="0" g="0" b="0"/>
          </a:fillRef>
          <a:effectRef idx="0">
            <a:scrgbClr r="0" g="0" b="0"/>
          </a:effectRef>
          <a:fontRef idx="minor">
            <a:schemeClr val="dk1"/>
          </a:fontRef>
        </p:style>
        <p:txBody>
          <a:bodyPr>
            <a:normAutofit/>
          </a:bodyPr>
          <a:lstStyle/>
          <a:p>
            <a:pPr marL="457200" indent="-457200" algn="l">
              <a:buFont typeface="Wingdings" panose="05000000000000000000" pitchFamily="2" charset="2"/>
              <a:buChar char="§"/>
            </a:pPr>
            <a:endParaRPr lang="fr-FR" sz="2800" b="1" dirty="0">
              <a:solidFill>
                <a:schemeClr val="tx1"/>
              </a:solidFill>
            </a:endParaRPr>
          </a:p>
          <a:p>
            <a:pPr marL="342900" indent="-342900" algn="l">
              <a:buFont typeface="Wingdings" panose="05000000000000000000" pitchFamily="2" charset="2"/>
              <a:buChar char="§"/>
            </a:pPr>
            <a:endParaRPr lang="en-US" sz="2000" dirty="0">
              <a:solidFill>
                <a:schemeClr val="tx1"/>
              </a:solidFill>
            </a:endParaRPr>
          </a:p>
        </p:txBody>
      </p:sp>
      <p:sp>
        <p:nvSpPr>
          <p:cNvPr id="9" name="Subtitle 2">
            <a:extLst>
              <a:ext uri="{FF2B5EF4-FFF2-40B4-BE49-F238E27FC236}">
                <a16:creationId xmlns:a16="http://schemas.microsoft.com/office/drawing/2014/main" xmlns="" id="{18E9A615-489A-4FF2-9D9B-B51C68CF9FA9}"/>
              </a:ext>
            </a:extLst>
          </p:cNvPr>
          <p:cNvSpPr txBox="1">
            <a:spLocks/>
          </p:cNvSpPr>
          <p:nvPr/>
        </p:nvSpPr>
        <p:spPr>
          <a:xfrm>
            <a:off x="728055" y="2357430"/>
            <a:ext cx="11180265" cy="4468354"/>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285750" indent="-285750" algn="l">
              <a:buFont typeface="Arial" panose="020B0604020202020204" pitchFamily="34" charset="0"/>
              <a:buChar char="•"/>
            </a:pPr>
            <a:r>
              <a:rPr lang="fr-FR" sz="1800" b="1" dirty="0">
                <a:solidFill>
                  <a:schemeClr val="tx1"/>
                </a:solidFill>
                <a:effectLst/>
                <a:latin typeface="Calibri" panose="020F0502020204030204" pitchFamily="34" charset="0"/>
                <a:ea typeface="Calibri" panose="020F0502020204030204" pitchFamily="34" charset="0"/>
              </a:rPr>
              <a:t>Mme. Anne </a:t>
            </a:r>
            <a:r>
              <a:rPr lang="fr-FR" sz="1800" b="1" dirty="0" err="1">
                <a:solidFill>
                  <a:schemeClr val="tx1"/>
                </a:solidFill>
                <a:effectLst/>
                <a:latin typeface="Calibri" panose="020F0502020204030204" pitchFamily="34" charset="0"/>
                <a:ea typeface="Calibri" panose="020F0502020204030204" pitchFamily="34" charset="0"/>
              </a:rPr>
              <a:t>Pechêur</a:t>
            </a:r>
            <a:r>
              <a:rPr lang="fr-FR" sz="1800" b="1" dirty="0">
                <a:solidFill>
                  <a:schemeClr val="tx1"/>
                </a:solidFill>
                <a:effectLst/>
                <a:latin typeface="Calibri" panose="020F0502020204030204" pitchFamily="34" charset="0"/>
                <a:ea typeface="Calibri" panose="020F0502020204030204" pitchFamily="34" charset="0"/>
              </a:rPr>
              <a:t>, </a:t>
            </a:r>
            <a:r>
              <a:rPr lang="fr-FR" sz="1800" dirty="0">
                <a:solidFill>
                  <a:schemeClr val="tx1"/>
                </a:solidFill>
                <a:effectLst/>
                <a:latin typeface="Calibri" panose="020F0502020204030204" pitchFamily="34" charset="0"/>
                <a:ea typeface="Calibri" panose="020F0502020204030204" pitchFamily="34" charset="0"/>
              </a:rPr>
              <a:t>Chargée de programme de l’Union européenne au sein de la Direction Afrique de INTPA</a:t>
            </a:r>
            <a:endParaRPr lang="fr-CH" sz="1800" dirty="0">
              <a:solidFill>
                <a:schemeClr val="tx1"/>
              </a:solidFill>
              <a:effectLst/>
              <a:latin typeface="Calibri" panose="020F0502020204030204" pitchFamily="34" charset="0"/>
              <a:ea typeface="Calibri" panose="020F0502020204030204" pitchFamily="34" charset="0"/>
            </a:endParaRPr>
          </a:p>
          <a:p>
            <a:pPr marL="285750" indent="-285750" algn="l">
              <a:buFont typeface="Arial" panose="020B0604020202020204" pitchFamily="34" charset="0"/>
              <a:buChar char="•"/>
            </a:pPr>
            <a:r>
              <a:rPr lang="en-US" sz="1800" b="1" dirty="0">
                <a:solidFill>
                  <a:schemeClr val="tx1"/>
                </a:solidFill>
                <a:effectLst/>
                <a:latin typeface="Calibri" panose="020F0502020204030204" pitchFamily="34" charset="0"/>
                <a:ea typeface="Calibri" panose="020F0502020204030204" pitchFamily="34" charset="0"/>
              </a:rPr>
              <a:t>M. Omar </a:t>
            </a:r>
            <a:r>
              <a:rPr lang="en-US" sz="1800" b="1" dirty="0" err="1">
                <a:solidFill>
                  <a:schemeClr val="tx1"/>
                </a:solidFill>
                <a:effectLst/>
                <a:latin typeface="Calibri" panose="020F0502020204030204" pitchFamily="34" charset="0"/>
                <a:ea typeface="Calibri" panose="020F0502020204030204" pitchFamily="34" charset="0"/>
              </a:rPr>
              <a:t>Mbakeh</a:t>
            </a:r>
            <a:r>
              <a:rPr lang="en-GB" sz="1800" b="1" dirty="0">
                <a:solidFill>
                  <a:schemeClr val="tx1"/>
                </a:solidFill>
                <a:effectLst/>
                <a:latin typeface="Calibri" panose="020F0502020204030204" pitchFamily="34" charset="0"/>
                <a:ea typeface="Calibri" panose="020F0502020204030204" pitchFamily="34" charset="0"/>
              </a:rPr>
              <a:t>, </a:t>
            </a:r>
            <a:r>
              <a:rPr lang="en-GB" sz="1800" dirty="0">
                <a:solidFill>
                  <a:schemeClr val="tx1"/>
                </a:solidFill>
                <a:latin typeface="Calibri" panose="020F0502020204030204" pitchFamily="34" charset="0"/>
              </a:rPr>
              <a:t>Directeur Adjoint – Direction des </a:t>
            </a:r>
            <a:r>
              <a:rPr lang="fr-CH" sz="1800" dirty="0">
                <a:solidFill>
                  <a:schemeClr val="tx1"/>
                </a:solidFill>
                <a:latin typeface="Calibri" panose="020F0502020204030204" pitchFamily="34" charset="0"/>
              </a:rPr>
              <a:t>Affaires de l'enfance, Ministère du Genre, des Enfants et du Bien-être Social  Gambie</a:t>
            </a:r>
            <a:endParaRPr lang="en-GB" sz="1800" dirty="0">
              <a:solidFill>
                <a:schemeClr val="tx1"/>
              </a:solidFill>
              <a:latin typeface="Calibri" panose="020F0502020204030204" pitchFamily="34" charset="0"/>
            </a:endParaRPr>
          </a:p>
          <a:p>
            <a:pPr marL="285750" indent="-285750" algn="l">
              <a:buFont typeface="Arial" panose="020B0604020202020204" pitchFamily="34" charset="0"/>
              <a:buChar char="•"/>
            </a:pPr>
            <a:r>
              <a:rPr lang="fr-FR" sz="1800" b="1" dirty="0">
                <a:solidFill>
                  <a:schemeClr val="tx1"/>
                </a:solidFill>
                <a:effectLst/>
                <a:latin typeface="Calibri" panose="020F0502020204030204" pitchFamily="34" charset="0"/>
                <a:ea typeface="Calibri" panose="020F0502020204030204" pitchFamily="34" charset="0"/>
              </a:rPr>
              <a:t>Mme. Aby </a:t>
            </a:r>
            <a:r>
              <a:rPr lang="fr-FR" sz="1800" b="1" dirty="0" err="1">
                <a:solidFill>
                  <a:schemeClr val="tx1"/>
                </a:solidFill>
                <a:effectLst/>
                <a:latin typeface="Calibri" panose="020F0502020204030204" pitchFamily="34" charset="0"/>
                <a:ea typeface="Calibri" panose="020F0502020204030204" pitchFamily="34" charset="0"/>
              </a:rPr>
              <a:t>Sané</a:t>
            </a:r>
            <a:r>
              <a:rPr lang="fr-FR" sz="1800" b="1" dirty="0">
                <a:solidFill>
                  <a:schemeClr val="tx1"/>
                </a:solidFill>
                <a:effectLst/>
                <a:latin typeface="Calibri" panose="020F0502020204030204" pitchFamily="34" charset="0"/>
                <a:ea typeface="Calibri" panose="020F0502020204030204" pitchFamily="34" charset="0"/>
              </a:rPr>
              <a:t>, </a:t>
            </a:r>
            <a:r>
              <a:rPr lang="fr-FR" sz="1800" dirty="0">
                <a:solidFill>
                  <a:schemeClr val="tx1"/>
                </a:solidFill>
                <a:latin typeface="Calibri" panose="020F0502020204030204" pitchFamily="34" charset="0"/>
              </a:rPr>
              <a:t>Directrice Adjointe de la Direction de la Promotion des Droits et de la Protection de l’Enfant, Ministère de la Femme de la Famille du Genre et de la Protection de l’Enfant du Sénégal</a:t>
            </a:r>
            <a:endParaRPr lang="fr-CH" sz="1800" dirty="0">
              <a:solidFill>
                <a:schemeClr val="tx1"/>
              </a:solidFill>
              <a:latin typeface="Calibri" panose="020F0502020204030204" pitchFamily="34" charset="0"/>
            </a:endParaRPr>
          </a:p>
          <a:p>
            <a:pPr marL="285750" indent="-285750" algn="l">
              <a:buFont typeface="Arial" panose="020B0604020202020204" pitchFamily="34" charset="0"/>
              <a:buChar char="•"/>
            </a:pPr>
            <a:r>
              <a:rPr lang="fr-FR" sz="1800" b="1" dirty="0">
                <a:solidFill>
                  <a:schemeClr val="tx1"/>
                </a:solidFill>
                <a:effectLst/>
                <a:latin typeface="Calibri" panose="020F0502020204030204" pitchFamily="34" charset="0"/>
                <a:ea typeface="Calibri" panose="020F0502020204030204" pitchFamily="34" charset="0"/>
              </a:rPr>
              <a:t>Mme. Bintou Traoré</a:t>
            </a:r>
            <a:r>
              <a:rPr lang="fr-FR" sz="1800" dirty="0">
                <a:solidFill>
                  <a:schemeClr val="tx1"/>
                </a:solidFill>
                <a:effectLst/>
                <a:latin typeface="Calibri" panose="020F0502020204030204" pitchFamily="34" charset="0"/>
                <a:ea typeface="Calibri" panose="020F0502020204030204" pitchFamily="34" charset="0"/>
              </a:rPr>
              <a:t>, </a:t>
            </a:r>
            <a:r>
              <a:rPr lang="fr-SN" sz="1800" dirty="0">
                <a:solidFill>
                  <a:schemeClr val="tx1"/>
                </a:solidFill>
                <a:latin typeface="Calibri" panose="020F0502020204030204" pitchFamily="34" charset="0"/>
              </a:rPr>
              <a:t>Inspectrice d’Education spécialisée à la Direction de la Protection de l’Enfant  du Ministère de la Femme, de la Famille et de l’Enfant de la Côte d’Ivoire</a:t>
            </a:r>
            <a:endParaRPr lang="fr-CH" sz="1800" dirty="0">
              <a:solidFill>
                <a:schemeClr val="tx1"/>
              </a:solidFill>
              <a:latin typeface="Calibri" panose="020F0502020204030204" pitchFamily="34" charset="0"/>
            </a:endParaRPr>
          </a:p>
          <a:p>
            <a:pPr marL="285750" indent="-285750" algn="l">
              <a:buFont typeface="Arial" panose="020B0604020202020204" pitchFamily="34" charset="0"/>
              <a:buChar char="•"/>
            </a:pPr>
            <a:r>
              <a:rPr lang="fr-FR" sz="1800" b="1" dirty="0">
                <a:solidFill>
                  <a:schemeClr val="tx1"/>
                </a:solidFill>
                <a:effectLst/>
                <a:latin typeface="Calibri" panose="020F0502020204030204" pitchFamily="34" charset="0"/>
                <a:ea typeface="Calibri" panose="020F0502020204030204" pitchFamily="34" charset="0"/>
              </a:rPr>
              <a:t>Mme. Marie-Charlotte Bisson, </a:t>
            </a:r>
            <a:r>
              <a:rPr lang="fr-FR" sz="1800" dirty="0">
                <a:solidFill>
                  <a:schemeClr val="tx1"/>
                </a:solidFill>
                <a:latin typeface="Calibri" panose="020F0502020204030204" pitchFamily="34" charset="0"/>
              </a:rPr>
              <a:t>Consultante principale BADE</a:t>
            </a:r>
            <a:endParaRPr lang="fr-CH" sz="1800" dirty="0">
              <a:solidFill>
                <a:schemeClr val="tx1"/>
              </a:solidFill>
              <a:latin typeface="Calibri" panose="020F0502020204030204" pitchFamily="34" charset="0"/>
            </a:endParaRPr>
          </a:p>
          <a:p>
            <a:pPr marL="285750" indent="-285750" algn="l">
              <a:buFont typeface="Arial" panose="020B0604020202020204" pitchFamily="34" charset="0"/>
              <a:buChar char="•"/>
            </a:pPr>
            <a:r>
              <a:rPr lang="fr-FR" sz="1800" b="1" dirty="0">
                <a:solidFill>
                  <a:schemeClr val="tx1"/>
                </a:solidFill>
                <a:effectLst/>
                <a:latin typeface="Calibri" panose="020F0502020204030204" pitchFamily="34" charset="0"/>
                <a:ea typeface="Calibri" panose="020F0502020204030204" pitchFamily="34" charset="0"/>
              </a:rPr>
              <a:t>M. Israel Santos Rodrigues Souza, </a:t>
            </a:r>
            <a:r>
              <a:rPr lang="fr-FR" sz="1800" dirty="0">
                <a:solidFill>
                  <a:schemeClr val="tx1"/>
                </a:solidFill>
                <a:latin typeface="Calibri" panose="020F0502020204030204" pitchFamily="34" charset="0"/>
              </a:rPr>
              <a:t>Coordinateur Régional du PROTEJEM</a:t>
            </a:r>
            <a:endParaRPr lang="fr-CH" sz="1800" dirty="0">
              <a:solidFill>
                <a:schemeClr val="tx1"/>
              </a:solidFill>
              <a:latin typeface="Calibri" panose="020F0502020204030204" pitchFamily="34" charset="0"/>
            </a:endParaRPr>
          </a:p>
        </p:txBody>
      </p:sp>
    </p:spTree>
    <p:extLst>
      <p:ext uri="{BB962C8B-B14F-4D97-AF65-F5344CB8AC3E}">
        <p14:creationId xmlns:p14="http://schemas.microsoft.com/office/powerpoint/2010/main" val="27313088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4039"/>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3278930" y="1228289"/>
            <a:ext cx="5873862" cy="920560"/>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fontScale="90000"/>
          </a:bodyPr>
          <a:lstStyle/>
          <a:p>
            <a:pPr algn="l"/>
            <a:r>
              <a:rPr lang="fr-FR" sz="2800" b="1" dirty="0">
                <a:solidFill>
                  <a:schemeClr val="accent2">
                    <a:lumMod val="75000"/>
                  </a:schemeClr>
                </a:solidFill>
                <a:latin typeface="Gill Sans MT" panose="020B0502020104020203" pitchFamily="34" charset="0"/>
              </a:rPr>
              <a:t>Vulnérabilités et besoins spécifiques </a:t>
            </a:r>
            <a:br>
              <a:rPr lang="fr-FR" sz="2800" b="1" dirty="0">
                <a:solidFill>
                  <a:schemeClr val="accent2">
                    <a:lumMod val="75000"/>
                  </a:schemeClr>
                </a:solidFill>
                <a:latin typeface="Gill Sans MT" panose="020B0502020104020203" pitchFamily="34" charset="0"/>
              </a:rPr>
            </a:br>
            <a:r>
              <a:rPr lang="fr-FR" sz="2800" b="1" dirty="0">
                <a:solidFill>
                  <a:schemeClr val="accent2">
                    <a:lumMod val="75000"/>
                  </a:schemeClr>
                </a:solidFill>
                <a:latin typeface="Gill Sans MT" panose="020B0502020104020203" pitchFamily="34" charset="0"/>
              </a:rPr>
              <a:t>aux EJM de retour</a:t>
            </a:r>
            <a:endParaRPr lang="en-US" sz="2800" b="1" dirty="0">
              <a:solidFill>
                <a:schemeClr val="accent2">
                  <a:lumMod val="75000"/>
                </a:schemeClr>
              </a:solidFill>
              <a:latin typeface="Gill Sans MT" panose="020B0502020104020203" pitchFamily="34" charset="0"/>
            </a:endParaRPr>
          </a:p>
        </p:txBody>
      </p:sp>
      <p:sp>
        <p:nvSpPr>
          <p:cNvPr id="8" name="Subtitle 2">
            <a:extLst>
              <a:ext uri="{FF2B5EF4-FFF2-40B4-BE49-F238E27FC236}">
                <a16:creationId xmlns:a16="http://schemas.microsoft.com/office/drawing/2014/main" xmlns="" id="{65AE8F89-3917-497A-9D76-3DF5704E990A}"/>
              </a:ext>
            </a:extLst>
          </p:cNvPr>
          <p:cNvSpPr>
            <a:spLocks noGrp="1"/>
          </p:cNvSpPr>
          <p:nvPr>
            <p:ph type="subTitle" idx="1"/>
          </p:nvPr>
        </p:nvSpPr>
        <p:spPr>
          <a:xfrm>
            <a:off x="1510747" y="2822713"/>
            <a:ext cx="8489499" cy="2862470"/>
          </a:xfrm>
          <a:noFill/>
          <a:ln>
            <a:noFill/>
          </a:ln>
        </p:spPr>
        <p:style>
          <a:lnRef idx="0">
            <a:scrgbClr r="0" g="0" b="0"/>
          </a:lnRef>
          <a:fillRef idx="0">
            <a:scrgbClr r="0" g="0" b="0"/>
          </a:fillRef>
          <a:effectRef idx="0">
            <a:scrgbClr r="0" g="0" b="0"/>
          </a:effectRef>
          <a:fontRef idx="minor">
            <a:schemeClr val="dk1"/>
          </a:fontRef>
        </p:style>
        <p:txBody>
          <a:bodyPr>
            <a:normAutofit/>
          </a:bodyPr>
          <a:lstStyle/>
          <a:p>
            <a:pPr algn="l"/>
            <a:r>
              <a:rPr lang="fr-FR" sz="2200" b="1" dirty="0">
                <a:solidFill>
                  <a:schemeClr val="accent2">
                    <a:lumMod val="75000"/>
                  </a:schemeClr>
                </a:solidFill>
                <a:effectLst/>
                <a:latin typeface="Gill Sans MT" panose="020B0502020104020203" pitchFamily="34" charset="0"/>
                <a:ea typeface="Calibri" panose="020F0502020204030204" pitchFamily="34" charset="0"/>
                <a:cs typeface="Times New Roman" panose="02020603050405020304" pitchFamily="18" charset="0"/>
              </a:rPr>
              <a:t>    </a:t>
            </a:r>
            <a:r>
              <a:rPr lang="fr-FR" sz="2000" b="1" dirty="0">
                <a:solidFill>
                  <a:schemeClr val="accent2">
                    <a:lumMod val="75000"/>
                  </a:schemeClr>
                </a:solidFill>
                <a:effectLst/>
                <a:latin typeface="Gill Sans Infant Std" panose="020B0502020104020203" pitchFamily="34" charset="0"/>
                <a:ea typeface="Calibri" panose="020F0502020204030204" pitchFamily="34" charset="0"/>
                <a:cs typeface="Times New Roman" panose="02020603050405020304" pitchFamily="18" charset="0"/>
              </a:rPr>
              <a:t>Profil homogène dans les 4 pays</a:t>
            </a:r>
            <a:endParaRPr lang="fr-FR" sz="2200" b="1" dirty="0">
              <a:solidFill>
                <a:schemeClr val="accent2">
                  <a:lumMod val="75000"/>
                </a:schemeClr>
              </a:solidFill>
              <a:effectLst/>
              <a:latin typeface="Gill Sans Infant Std" panose="020B0502020104020203" pitchFamily="34" charset="0"/>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endParaRPr lang="fr-FR" sz="2000" dirty="0">
              <a:solidFill>
                <a:srgbClr val="000000"/>
              </a:solidFill>
              <a:effectLst/>
              <a:latin typeface="Gill Sans Infant Std" panose="020B0502020104020203" pitchFamily="34" charset="0"/>
              <a:ea typeface="Calibri" panose="020F0502020204030204" pitchFamily="34" charset="0"/>
              <a:cs typeface="Times New Roman" panose="02020603050405020304" pitchFamily="18" charset="0"/>
            </a:endParaRPr>
          </a:p>
          <a:p>
            <a:pPr marL="285750" indent="-285750" algn="l">
              <a:lnSpc>
                <a:spcPct val="80000"/>
              </a:lnSpc>
              <a:buFont typeface="Arial" panose="020B0604020202020204" pitchFamily="34" charset="0"/>
              <a:buChar char="•"/>
            </a:pPr>
            <a:r>
              <a:rPr lang="fr-FR" sz="2000" dirty="0">
                <a:solidFill>
                  <a:schemeClr val="tx1"/>
                </a:solidFill>
                <a:latin typeface="Gill Sans Infant Std" panose="020B0502020104020203" pitchFamily="34" charset="0"/>
              </a:rPr>
              <a:t>Traumatismes liés aux violences pendant le voyage </a:t>
            </a:r>
          </a:p>
          <a:p>
            <a:pPr marL="285750" indent="-285750" algn="l">
              <a:lnSpc>
                <a:spcPct val="80000"/>
              </a:lnSpc>
              <a:buFont typeface="Arial" panose="020B0604020202020204" pitchFamily="34" charset="0"/>
              <a:buChar char="•"/>
            </a:pPr>
            <a:r>
              <a:rPr lang="fr-FR" sz="2000" dirty="0">
                <a:solidFill>
                  <a:schemeClr val="tx1"/>
                </a:solidFill>
                <a:latin typeface="Gill Sans Infant Std" panose="020B0502020104020203" pitchFamily="34" charset="0"/>
              </a:rPr>
              <a:t>Faiblesse psychologique due au sentiment d’échec (retour non souhaité, manque d’appui de la famille et de la communauté)</a:t>
            </a:r>
          </a:p>
          <a:p>
            <a:pPr marL="285750" indent="-285750" algn="l">
              <a:lnSpc>
                <a:spcPct val="80000"/>
              </a:lnSpc>
              <a:buFont typeface="Arial" panose="020B0604020202020204" pitchFamily="34" charset="0"/>
              <a:buChar char="•"/>
            </a:pPr>
            <a:r>
              <a:rPr lang="fr-FR" sz="2000" dirty="0">
                <a:solidFill>
                  <a:schemeClr val="tx1"/>
                </a:solidFill>
                <a:latin typeface="Gill Sans Infant Std" panose="020B0502020104020203" pitchFamily="34" charset="0"/>
              </a:rPr>
              <a:t>Jeunes sans occupation, désœuvrés</a:t>
            </a:r>
          </a:p>
          <a:p>
            <a:pPr marL="285750" indent="-285750" algn="l">
              <a:lnSpc>
                <a:spcPct val="80000"/>
              </a:lnSpc>
              <a:buFont typeface="Arial" panose="020B0604020202020204" pitchFamily="34" charset="0"/>
              <a:buChar char="•"/>
            </a:pPr>
            <a:r>
              <a:rPr lang="fr-FR" sz="2000" dirty="0">
                <a:solidFill>
                  <a:schemeClr val="tx1"/>
                </a:solidFill>
                <a:latin typeface="Gill Sans Infant Std" panose="020B0502020104020203" pitchFamily="34" charset="0"/>
              </a:rPr>
              <a:t>Jeunes femmes avec enfants à charge</a:t>
            </a:r>
          </a:p>
          <a:p>
            <a:pPr algn="l"/>
            <a:endParaRPr lang="fr-FR" sz="2200" dirty="0">
              <a:solidFill>
                <a:srgbClr val="000000"/>
              </a:solidFill>
              <a:latin typeface="Gill Sans MT" panose="020B0502020104020203" pitchFamily="34" charset="0"/>
              <a:cs typeface="Times New Roman" panose="02020603050405020304" pitchFamily="18" charset="0"/>
            </a:endParaRPr>
          </a:p>
          <a:p>
            <a:pPr algn="l"/>
            <a:endParaRPr lang="en-US" sz="2200" dirty="0">
              <a:solidFill>
                <a:schemeClr val="tx1"/>
              </a:solidFill>
              <a:highlight>
                <a:srgbClr val="FFFF00"/>
              </a:highlight>
              <a:latin typeface="Gill Sans MT" panose="020B0502020104020203" pitchFamily="34" charset="0"/>
            </a:endParaRPr>
          </a:p>
        </p:txBody>
      </p:sp>
    </p:spTree>
    <p:extLst>
      <p:ext uri="{BB962C8B-B14F-4D97-AF65-F5344CB8AC3E}">
        <p14:creationId xmlns:p14="http://schemas.microsoft.com/office/powerpoint/2010/main" val="36827993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7987"/>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3772864" y="960044"/>
            <a:ext cx="5911311" cy="942114"/>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fr-FR" sz="2800" b="1" dirty="0">
                <a:solidFill>
                  <a:schemeClr val="accent2">
                    <a:lumMod val="75000"/>
                  </a:schemeClr>
                </a:solidFill>
                <a:latin typeface="Gill Sans MT" panose="020B0502020104020203" pitchFamily="34" charset="0"/>
              </a:rPr>
              <a:t>Vulnérabilités et besoins spécifiques aux EJM travailleurs</a:t>
            </a:r>
            <a:endParaRPr lang="en-US" sz="2800" b="1" dirty="0">
              <a:solidFill>
                <a:schemeClr val="accent2">
                  <a:lumMod val="75000"/>
                </a:schemeClr>
              </a:solidFill>
              <a:latin typeface="Gill Sans MT" panose="020B0502020104020203" pitchFamily="34" charset="0"/>
            </a:endParaRPr>
          </a:p>
        </p:txBody>
      </p:sp>
      <p:sp>
        <p:nvSpPr>
          <p:cNvPr id="8" name="Subtitle 2">
            <a:extLst>
              <a:ext uri="{FF2B5EF4-FFF2-40B4-BE49-F238E27FC236}">
                <a16:creationId xmlns:a16="http://schemas.microsoft.com/office/drawing/2014/main" xmlns="" id="{65AE8F89-3917-497A-9D76-3DF5704E990A}"/>
              </a:ext>
            </a:extLst>
          </p:cNvPr>
          <p:cNvSpPr>
            <a:spLocks noGrp="1"/>
          </p:cNvSpPr>
          <p:nvPr>
            <p:ph type="subTitle" idx="1"/>
          </p:nvPr>
        </p:nvSpPr>
        <p:spPr>
          <a:xfrm>
            <a:off x="1113182" y="2675503"/>
            <a:ext cx="5190512" cy="1294988"/>
          </a:xfrm>
          <a:noFill/>
          <a:ln>
            <a:noFill/>
          </a:ln>
        </p:spPr>
        <p:style>
          <a:lnRef idx="0">
            <a:scrgbClr r="0" g="0" b="0"/>
          </a:lnRef>
          <a:fillRef idx="0">
            <a:scrgbClr r="0" g="0" b="0"/>
          </a:fillRef>
          <a:effectRef idx="0">
            <a:scrgbClr r="0" g="0" b="0"/>
          </a:effectRef>
          <a:fontRef idx="minor">
            <a:schemeClr val="dk1"/>
          </a:fontRef>
        </p:style>
        <p:txBody>
          <a:bodyPr>
            <a:normAutofit/>
          </a:bodyPr>
          <a:lstStyle/>
          <a:p>
            <a:pPr marL="285750" indent="-285750" algn="l">
              <a:lnSpc>
                <a:spcPct val="80000"/>
              </a:lnSpc>
              <a:buFont typeface="Arial" panose="020B0604020202020204" pitchFamily="34" charset="0"/>
              <a:buChar char="•"/>
            </a:pPr>
            <a:r>
              <a:rPr lang="es-ES" sz="2000" dirty="0">
                <a:solidFill>
                  <a:schemeClr val="tx1"/>
                </a:solidFill>
              </a:rPr>
              <a:t>Pires formes de </a:t>
            </a:r>
            <a:r>
              <a:rPr lang="es-ES" sz="2000" dirty="0" err="1">
                <a:solidFill>
                  <a:schemeClr val="tx1"/>
                </a:solidFill>
              </a:rPr>
              <a:t>travail</a:t>
            </a:r>
            <a:r>
              <a:rPr lang="es-ES" sz="2000" dirty="0">
                <a:solidFill>
                  <a:schemeClr val="tx1"/>
                </a:solidFill>
              </a:rPr>
              <a:t> des </a:t>
            </a:r>
            <a:r>
              <a:rPr lang="es-ES" sz="2000" dirty="0" err="1">
                <a:solidFill>
                  <a:schemeClr val="tx1"/>
                </a:solidFill>
              </a:rPr>
              <a:t>enfants</a:t>
            </a:r>
            <a:endParaRPr lang="es-ES" sz="2000" dirty="0">
              <a:solidFill>
                <a:schemeClr val="tx1"/>
              </a:solidFill>
            </a:endParaRPr>
          </a:p>
          <a:p>
            <a:pPr marL="285750" indent="-285750" algn="l">
              <a:lnSpc>
                <a:spcPct val="80000"/>
              </a:lnSpc>
              <a:buFont typeface="Arial" panose="020B0604020202020204" pitchFamily="34" charset="0"/>
              <a:buChar char="•"/>
            </a:pPr>
            <a:r>
              <a:rPr lang="es-ES" sz="2000" dirty="0" err="1">
                <a:solidFill>
                  <a:schemeClr val="tx1"/>
                </a:solidFill>
              </a:rPr>
              <a:t>Enfants</a:t>
            </a:r>
            <a:r>
              <a:rPr lang="es-ES" sz="2000" dirty="0">
                <a:solidFill>
                  <a:schemeClr val="tx1"/>
                </a:solidFill>
              </a:rPr>
              <a:t> vivant </a:t>
            </a:r>
            <a:r>
              <a:rPr lang="es-ES" sz="2000" dirty="0" err="1">
                <a:solidFill>
                  <a:schemeClr val="tx1"/>
                </a:solidFill>
              </a:rPr>
              <a:t>dans</a:t>
            </a:r>
            <a:r>
              <a:rPr lang="es-ES" sz="2000" dirty="0">
                <a:solidFill>
                  <a:schemeClr val="tx1"/>
                </a:solidFill>
              </a:rPr>
              <a:t> la rue, </a:t>
            </a:r>
            <a:r>
              <a:rPr lang="es-ES" sz="2000" dirty="0" err="1">
                <a:solidFill>
                  <a:schemeClr val="tx1"/>
                </a:solidFill>
              </a:rPr>
              <a:t>dans</a:t>
            </a:r>
            <a:r>
              <a:rPr lang="es-ES" sz="2000" dirty="0">
                <a:solidFill>
                  <a:schemeClr val="tx1"/>
                </a:solidFill>
              </a:rPr>
              <a:t> les </a:t>
            </a:r>
            <a:r>
              <a:rPr lang="es-ES" sz="2000" dirty="0" err="1">
                <a:solidFill>
                  <a:schemeClr val="tx1"/>
                </a:solidFill>
              </a:rPr>
              <a:t>marchés</a:t>
            </a:r>
            <a:endParaRPr lang="en-US" sz="2000" dirty="0">
              <a:solidFill>
                <a:schemeClr val="tx1"/>
              </a:solidFill>
            </a:endParaRPr>
          </a:p>
        </p:txBody>
      </p:sp>
      <p:cxnSp>
        <p:nvCxnSpPr>
          <p:cNvPr id="9" name="Conector recto 8">
            <a:extLst>
              <a:ext uri="{FF2B5EF4-FFF2-40B4-BE49-F238E27FC236}">
                <a16:creationId xmlns:a16="http://schemas.microsoft.com/office/drawing/2014/main" xmlns="" id="{49EADA8C-0785-4D87-A721-8EFCEEF14CC4}"/>
              </a:ext>
            </a:extLst>
          </p:cNvPr>
          <p:cNvCxnSpPr>
            <a:cxnSpLocks/>
            <a:stCxn id="18" idx="1"/>
          </p:cNvCxnSpPr>
          <p:nvPr/>
        </p:nvCxnSpPr>
        <p:spPr>
          <a:xfrm>
            <a:off x="6210086" y="2406723"/>
            <a:ext cx="3" cy="4013063"/>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1" name="Conector recto 10">
            <a:extLst>
              <a:ext uri="{FF2B5EF4-FFF2-40B4-BE49-F238E27FC236}">
                <a16:creationId xmlns:a16="http://schemas.microsoft.com/office/drawing/2014/main" xmlns="" id="{C11B0030-6D1F-4595-B101-C3C92A17103D}"/>
              </a:ext>
            </a:extLst>
          </p:cNvPr>
          <p:cNvCxnSpPr>
            <a:cxnSpLocks/>
          </p:cNvCxnSpPr>
          <p:nvPr/>
        </p:nvCxnSpPr>
        <p:spPr>
          <a:xfrm flipH="1">
            <a:off x="1407269" y="3841598"/>
            <a:ext cx="10056850"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CuadroTexto 5">
            <a:extLst>
              <a:ext uri="{FF2B5EF4-FFF2-40B4-BE49-F238E27FC236}">
                <a16:creationId xmlns:a16="http://schemas.microsoft.com/office/drawing/2014/main" xmlns="" id="{2BDD1C7F-915A-4A03-8EFC-5CC452A92414}"/>
              </a:ext>
            </a:extLst>
          </p:cNvPr>
          <p:cNvSpPr txBox="1"/>
          <p:nvPr/>
        </p:nvSpPr>
        <p:spPr>
          <a:xfrm>
            <a:off x="716831" y="2288069"/>
            <a:ext cx="4991650" cy="369332"/>
          </a:xfrm>
          <a:prstGeom prst="rect">
            <a:avLst/>
          </a:prstGeom>
          <a:noFill/>
        </p:spPr>
        <p:txBody>
          <a:bodyPr wrap="square" rtlCol="0">
            <a:spAutoFit/>
          </a:bodyPr>
          <a:lstStyle/>
          <a:p>
            <a:pPr algn="ctr"/>
            <a:r>
              <a:rPr lang="es-ES" b="1" dirty="0">
                <a:solidFill>
                  <a:schemeClr val="accent2">
                    <a:lumMod val="75000"/>
                  </a:schemeClr>
                </a:solidFill>
              </a:rPr>
              <a:t>Vulnérabilités spécifiques en Guinée</a:t>
            </a:r>
          </a:p>
        </p:txBody>
      </p:sp>
      <p:sp>
        <p:nvSpPr>
          <p:cNvPr id="18" name="CuadroTexto 17">
            <a:extLst>
              <a:ext uri="{FF2B5EF4-FFF2-40B4-BE49-F238E27FC236}">
                <a16:creationId xmlns:a16="http://schemas.microsoft.com/office/drawing/2014/main" xmlns="" id="{F031B970-53DD-4380-B05C-AABB4DE41C2E}"/>
              </a:ext>
            </a:extLst>
          </p:cNvPr>
          <p:cNvSpPr txBox="1"/>
          <p:nvPr/>
        </p:nvSpPr>
        <p:spPr>
          <a:xfrm>
            <a:off x="6210086" y="2222057"/>
            <a:ext cx="4950620" cy="369332"/>
          </a:xfrm>
          <a:prstGeom prst="rect">
            <a:avLst/>
          </a:prstGeom>
          <a:noFill/>
        </p:spPr>
        <p:txBody>
          <a:bodyPr wrap="square" rtlCol="0">
            <a:spAutoFit/>
          </a:bodyPr>
          <a:lstStyle/>
          <a:p>
            <a:pPr algn="ctr"/>
            <a:r>
              <a:rPr lang="es-ES" b="1" dirty="0">
                <a:solidFill>
                  <a:schemeClr val="accent2">
                    <a:lumMod val="75000"/>
                  </a:schemeClr>
                </a:solidFill>
              </a:rPr>
              <a:t>Vulnérabilités spécifiques en Gambie</a:t>
            </a:r>
          </a:p>
        </p:txBody>
      </p:sp>
      <p:sp>
        <p:nvSpPr>
          <p:cNvPr id="12" name="CuadroTexto 11">
            <a:extLst>
              <a:ext uri="{FF2B5EF4-FFF2-40B4-BE49-F238E27FC236}">
                <a16:creationId xmlns:a16="http://schemas.microsoft.com/office/drawing/2014/main" xmlns="" id="{0EF67A0F-FAD1-44BB-A260-D44C3AE56739}"/>
              </a:ext>
            </a:extLst>
          </p:cNvPr>
          <p:cNvSpPr txBox="1"/>
          <p:nvPr/>
        </p:nvSpPr>
        <p:spPr>
          <a:xfrm>
            <a:off x="6576553" y="2539627"/>
            <a:ext cx="5138360" cy="1015663"/>
          </a:xfrm>
          <a:prstGeom prst="rect">
            <a:avLst/>
          </a:prstGeom>
          <a:noFill/>
        </p:spPr>
        <p:txBody>
          <a:bodyPr wrap="square" rtlCol="0">
            <a:spAutoFit/>
          </a:bodyPr>
          <a:lstStyle/>
          <a:p>
            <a:pPr marL="285750" indent="-285750">
              <a:buFont typeface="Arial" panose="020B0604020202020204" pitchFamily="34" charset="0"/>
              <a:buChar char="•"/>
            </a:pPr>
            <a:r>
              <a:rPr lang="es-ES" sz="2000" dirty="0"/>
              <a:t>22% </a:t>
            </a:r>
            <a:r>
              <a:rPr lang="es-ES" sz="2000" dirty="0" err="1"/>
              <a:t>vivent</a:t>
            </a:r>
            <a:r>
              <a:rPr lang="es-ES" sz="2000" dirty="0"/>
              <a:t> </a:t>
            </a:r>
            <a:r>
              <a:rPr lang="es-ES" sz="2000" dirty="0" err="1"/>
              <a:t>grâce</a:t>
            </a:r>
            <a:r>
              <a:rPr lang="es-ES" sz="2000" dirty="0"/>
              <a:t> </a:t>
            </a:r>
            <a:r>
              <a:rPr lang="es-ES" sz="2000" dirty="0" err="1"/>
              <a:t>aux</a:t>
            </a:r>
            <a:r>
              <a:rPr lang="es-ES" sz="2000" dirty="0"/>
              <a:t> </a:t>
            </a:r>
            <a:r>
              <a:rPr lang="es-ES" sz="2000" dirty="0" err="1"/>
              <a:t>transactions</a:t>
            </a:r>
            <a:r>
              <a:rPr lang="es-ES" sz="2000" dirty="0"/>
              <a:t> </a:t>
            </a:r>
            <a:r>
              <a:rPr lang="es-ES" sz="2000" dirty="0" err="1"/>
              <a:t>sexuelles</a:t>
            </a:r>
            <a:endParaRPr lang="es-ES" sz="2000" dirty="0"/>
          </a:p>
          <a:p>
            <a:pPr marL="285750" indent="-285750">
              <a:buFont typeface="Arial" panose="020B0604020202020204" pitchFamily="34" charset="0"/>
              <a:buChar char="•"/>
            </a:pPr>
            <a:r>
              <a:rPr lang="es-ES" sz="2000" dirty="0"/>
              <a:t>70% </a:t>
            </a:r>
            <a:r>
              <a:rPr lang="es-ES" sz="2000" dirty="0" err="1"/>
              <a:t>sont</a:t>
            </a:r>
            <a:r>
              <a:rPr lang="es-ES" sz="2000" dirty="0"/>
              <a:t> </a:t>
            </a:r>
            <a:r>
              <a:rPr lang="es-ES" sz="2000" dirty="0" err="1"/>
              <a:t>sans</a:t>
            </a:r>
            <a:r>
              <a:rPr lang="es-ES" sz="2000" dirty="0"/>
              <a:t> </a:t>
            </a:r>
            <a:r>
              <a:rPr lang="es-ES" sz="2000" dirty="0" err="1"/>
              <a:t>occupation</a:t>
            </a:r>
            <a:endParaRPr lang="es-ES" sz="2000" dirty="0"/>
          </a:p>
          <a:p>
            <a:pPr marL="285750" indent="-285750">
              <a:buFont typeface="Arial" panose="020B0604020202020204" pitchFamily="34" charset="0"/>
              <a:buChar char="•"/>
            </a:pPr>
            <a:r>
              <a:rPr lang="es-ES" sz="2000" dirty="0"/>
              <a:t>44% </a:t>
            </a:r>
            <a:r>
              <a:rPr lang="es-ES" sz="2000" dirty="0" err="1"/>
              <a:t>mendient</a:t>
            </a:r>
            <a:r>
              <a:rPr lang="es-ES" sz="2000" dirty="0"/>
              <a:t> </a:t>
            </a:r>
            <a:r>
              <a:rPr lang="es-ES" sz="2000" dirty="0" err="1"/>
              <a:t>pour</a:t>
            </a:r>
            <a:r>
              <a:rPr lang="es-ES" sz="2000" dirty="0"/>
              <a:t> </a:t>
            </a:r>
            <a:r>
              <a:rPr lang="es-ES" sz="2000" dirty="0" err="1"/>
              <a:t>survivre</a:t>
            </a:r>
            <a:endParaRPr lang="es-ES" sz="2000" dirty="0"/>
          </a:p>
        </p:txBody>
      </p:sp>
      <p:sp>
        <p:nvSpPr>
          <p:cNvPr id="19" name="CuadroTexto 18">
            <a:extLst>
              <a:ext uri="{FF2B5EF4-FFF2-40B4-BE49-F238E27FC236}">
                <a16:creationId xmlns:a16="http://schemas.microsoft.com/office/drawing/2014/main" xmlns="" id="{5A50FBBB-29F4-490C-BF23-862FE2DC60B6}"/>
              </a:ext>
            </a:extLst>
          </p:cNvPr>
          <p:cNvSpPr txBox="1"/>
          <p:nvPr/>
        </p:nvSpPr>
        <p:spPr>
          <a:xfrm>
            <a:off x="1259469" y="4179992"/>
            <a:ext cx="3987673" cy="369332"/>
          </a:xfrm>
          <a:prstGeom prst="rect">
            <a:avLst/>
          </a:prstGeom>
          <a:noFill/>
        </p:spPr>
        <p:txBody>
          <a:bodyPr wrap="square" rtlCol="0">
            <a:spAutoFit/>
          </a:bodyPr>
          <a:lstStyle/>
          <a:p>
            <a:pPr algn="ctr"/>
            <a:r>
              <a:rPr lang="es-ES" b="1" dirty="0">
                <a:solidFill>
                  <a:schemeClr val="accent2">
                    <a:lumMod val="75000"/>
                  </a:schemeClr>
                </a:solidFill>
              </a:rPr>
              <a:t>Vulnérabilités spécifiques </a:t>
            </a:r>
            <a:r>
              <a:rPr lang="es-ES" b="1" dirty="0" err="1">
                <a:solidFill>
                  <a:schemeClr val="accent2">
                    <a:lumMod val="75000"/>
                  </a:schemeClr>
                </a:solidFill>
              </a:rPr>
              <a:t>au</a:t>
            </a:r>
            <a:r>
              <a:rPr lang="es-ES" b="1" dirty="0">
                <a:solidFill>
                  <a:schemeClr val="accent2">
                    <a:lumMod val="75000"/>
                  </a:schemeClr>
                </a:solidFill>
              </a:rPr>
              <a:t> Sénégal</a:t>
            </a:r>
          </a:p>
        </p:txBody>
      </p:sp>
      <p:sp>
        <p:nvSpPr>
          <p:cNvPr id="20" name="CuadroTexto 19">
            <a:extLst>
              <a:ext uri="{FF2B5EF4-FFF2-40B4-BE49-F238E27FC236}">
                <a16:creationId xmlns:a16="http://schemas.microsoft.com/office/drawing/2014/main" xmlns="" id="{8E470C60-BD9F-4365-AEDB-C2FADDF18E70}"/>
              </a:ext>
            </a:extLst>
          </p:cNvPr>
          <p:cNvSpPr txBox="1"/>
          <p:nvPr/>
        </p:nvSpPr>
        <p:spPr>
          <a:xfrm>
            <a:off x="6599582" y="4188809"/>
            <a:ext cx="3773823" cy="369332"/>
          </a:xfrm>
          <a:prstGeom prst="rect">
            <a:avLst/>
          </a:prstGeom>
          <a:noFill/>
        </p:spPr>
        <p:txBody>
          <a:bodyPr wrap="square" rtlCol="0">
            <a:spAutoFit/>
          </a:bodyPr>
          <a:lstStyle/>
          <a:p>
            <a:pPr algn="ctr"/>
            <a:r>
              <a:rPr lang="es-ES" b="1" dirty="0">
                <a:solidFill>
                  <a:schemeClr val="accent2">
                    <a:lumMod val="75000"/>
                  </a:schemeClr>
                </a:solidFill>
              </a:rPr>
              <a:t>Vulnérabilités spécifiques en CIV</a:t>
            </a:r>
          </a:p>
        </p:txBody>
      </p:sp>
      <p:sp>
        <p:nvSpPr>
          <p:cNvPr id="21" name="Subtitle 2">
            <a:extLst>
              <a:ext uri="{FF2B5EF4-FFF2-40B4-BE49-F238E27FC236}">
                <a16:creationId xmlns:a16="http://schemas.microsoft.com/office/drawing/2014/main" xmlns="" id="{B9DC2060-939C-4838-B13A-44763A7CB638}"/>
              </a:ext>
            </a:extLst>
          </p:cNvPr>
          <p:cNvSpPr txBox="1">
            <a:spLocks/>
          </p:cNvSpPr>
          <p:nvPr/>
        </p:nvSpPr>
        <p:spPr>
          <a:xfrm>
            <a:off x="1129306" y="4575067"/>
            <a:ext cx="5099216" cy="1719024"/>
          </a:xfrm>
          <a:prstGeom prst="rect">
            <a:avLst/>
          </a:prstGeom>
        </p:spPr>
        <p:style>
          <a:lnRef idx="0">
            <a:scrgbClr r="0" g="0" b="0"/>
          </a:lnRef>
          <a:fillRef idx="0">
            <a:scrgbClr r="0" g="0" b="0"/>
          </a:fillRef>
          <a:effectRef idx="0">
            <a:scrgbClr r="0" g="0" b="0"/>
          </a:effectRef>
          <a:fontRef idx="minor">
            <a:schemeClr val="dk1"/>
          </a:fontRef>
        </p:style>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marL="285750" indent="-285750" algn="l">
              <a:buFont typeface="Arial" panose="020B0604020202020204" pitchFamily="34" charset="0"/>
              <a:buChar char="•"/>
            </a:pPr>
            <a:r>
              <a:rPr lang="en-US" sz="2200" dirty="0">
                <a:solidFill>
                  <a:schemeClr val="tx1"/>
                </a:solidFill>
              </a:rPr>
              <a:t>Ce </a:t>
            </a:r>
            <a:r>
              <a:rPr lang="en-US" sz="2200" dirty="0" err="1">
                <a:solidFill>
                  <a:schemeClr val="tx1"/>
                </a:solidFill>
              </a:rPr>
              <a:t>sont</a:t>
            </a:r>
            <a:r>
              <a:rPr lang="en-US" sz="2200" dirty="0">
                <a:solidFill>
                  <a:schemeClr val="tx1"/>
                </a:solidFill>
              </a:rPr>
              <a:t> </a:t>
            </a:r>
            <a:r>
              <a:rPr lang="en-US" sz="2200" dirty="0" err="1">
                <a:solidFill>
                  <a:schemeClr val="tx1"/>
                </a:solidFill>
              </a:rPr>
              <a:t>majoritairement</a:t>
            </a:r>
            <a:r>
              <a:rPr lang="en-US" sz="2200" dirty="0">
                <a:solidFill>
                  <a:schemeClr val="tx1"/>
                </a:solidFill>
              </a:rPr>
              <a:t> des enfants (+ de 50%)</a:t>
            </a:r>
          </a:p>
          <a:p>
            <a:pPr marL="285750" indent="-285750" algn="l">
              <a:buFont typeface="Arial" panose="020B0604020202020204" pitchFamily="34" charset="0"/>
              <a:buChar char="•"/>
            </a:pPr>
            <a:r>
              <a:rPr lang="en-US" sz="2200" dirty="0">
                <a:solidFill>
                  <a:schemeClr val="tx1"/>
                </a:solidFill>
              </a:rPr>
              <a:t>Enfants à la recherche de </a:t>
            </a:r>
            <a:r>
              <a:rPr lang="en-US" sz="2200" dirty="0" err="1">
                <a:solidFill>
                  <a:schemeClr val="tx1"/>
                </a:solidFill>
              </a:rPr>
              <a:t>moyens</a:t>
            </a:r>
            <a:r>
              <a:rPr lang="en-US" sz="2200" dirty="0">
                <a:solidFill>
                  <a:schemeClr val="tx1"/>
                </a:solidFill>
              </a:rPr>
              <a:t> de </a:t>
            </a:r>
            <a:r>
              <a:rPr lang="en-US" sz="2200" dirty="0" err="1">
                <a:solidFill>
                  <a:schemeClr val="tx1"/>
                </a:solidFill>
              </a:rPr>
              <a:t>survie</a:t>
            </a:r>
            <a:r>
              <a:rPr lang="en-US" sz="2200" dirty="0">
                <a:solidFill>
                  <a:schemeClr val="tx1"/>
                </a:solidFill>
              </a:rPr>
              <a:t>: </a:t>
            </a:r>
            <a:r>
              <a:rPr lang="en-US" sz="2200" dirty="0" err="1">
                <a:solidFill>
                  <a:schemeClr val="tx1"/>
                </a:solidFill>
              </a:rPr>
              <a:t>en</a:t>
            </a:r>
            <a:r>
              <a:rPr lang="en-US" sz="2200" dirty="0">
                <a:solidFill>
                  <a:schemeClr val="tx1"/>
                </a:solidFill>
              </a:rPr>
              <a:t> </a:t>
            </a:r>
            <a:r>
              <a:rPr lang="en-US" sz="2200" dirty="0" err="1">
                <a:solidFill>
                  <a:schemeClr val="tx1"/>
                </a:solidFill>
              </a:rPr>
              <a:t>conflit</a:t>
            </a:r>
            <a:r>
              <a:rPr lang="en-US" sz="2200" dirty="0">
                <a:solidFill>
                  <a:schemeClr val="tx1"/>
                </a:solidFill>
              </a:rPr>
              <a:t> avec la </a:t>
            </a:r>
            <a:r>
              <a:rPr lang="en-US" sz="2200" dirty="0" err="1">
                <a:solidFill>
                  <a:schemeClr val="tx1"/>
                </a:solidFill>
              </a:rPr>
              <a:t>loi</a:t>
            </a:r>
            <a:endParaRPr lang="en-US" sz="2200" dirty="0">
              <a:solidFill>
                <a:schemeClr val="tx1"/>
              </a:solidFill>
            </a:endParaRPr>
          </a:p>
          <a:p>
            <a:pPr marL="285750" indent="-285750" algn="l">
              <a:buFont typeface="Arial" panose="020B0604020202020204" pitchFamily="34" charset="0"/>
              <a:buChar char="•"/>
            </a:pPr>
            <a:r>
              <a:rPr lang="en-US" sz="2200" dirty="0" err="1">
                <a:solidFill>
                  <a:schemeClr val="tx1"/>
                </a:solidFill>
              </a:rPr>
              <a:t>Attrait</a:t>
            </a:r>
            <a:r>
              <a:rPr lang="en-US" sz="2200" dirty="0">
                <a:solidFill>
                  <a:schemeClr val="tx1"/>
                </a:solidFill>
              </a:rPr>
              <a:t> pour la migration </a:t>
            </a:r>
            <a:r>
              <a:rPr lang="en-US" sz="2200" dirty="0" err="1">
                <a:solidFill>
                  <a:schemeClr val="tx1"/>
                </a:solidFill>
              </a:rPr>
              <a:t>dangereuse</a:t>
            </a:r>
            <a:r>
              <a:rPr lang="en-US" sz="2200" dirty="0">
                <a:solidFill>
                  <a:schemeClr val="tx1"/>
                </a:solidFill>
              </a:rPr>
              <a:t> </a:t>
            </a:r>
            <a:r>
              <a:rPr lang="en-US" sz="2200" dirty="0" err="1">
                <a:solidFill>
                  <a:schemeClr val="tx1"/>
                </a:solidFill>
              </a:rPr>
              <a:t>vers</a:t>
            </a:r>
            <a:r>
              <a:rPr lang="en-US" sz="2200" dirty="0">
                <a:solidFill>
                  <a:schemeClr val="tx1"/>
                </a:solidFill>
              </a:rPr>
              <a:t> </a:t>
            </a:r>
            <a:r>
              <a:rPr lang="en-US" sz="2200" dirty="0" err="1">
                <a:solidFill>
                  <a:schemeClr val="tx1"/>
                </a:solidFill>
              </a:rPr>
              <a:t>l’Europe</a:t>
            </a:r>
            <a:endParaRPr lang="en-US" sz="2200" dirty="0">
              <a:solidFill>
                <a:schemeClr val="tx1"/>
              </a:solidFill>
            </a:endParaRPr>
          </a:p>
          <a:p>
            <a:pPr marL="342900" indent="-342900" algn="l">
              <a:buFont typeface="Arial" panose="020B0604020202020204" pitchFamily="34" charset="0"/>
              <a:buChar char="•"/>
            </a:pPr>
            <a:endParaRPr lang="en-US" sz="2000" dirty="0">
              <a:solidFill>
                <a:schemeClr val="tx1"/>
              </a:solidFill>
              <a:highlight>
                <a:srgbClr val="FFFF00"/>
              </a:highlight>
            </a:endParaRPr>
          </a:p>
        </p:txBody>
      </p:sp>
      <p:sp>
        <p:nvSpPr>
          <p:cNvPr id="22" name="Subtitle 2">
            <a:extLst>
              <a:ext uri="{FF2B5EF4-FFF2-40B4-BE49-F238E27FC236}">
                <a16:creationId xmlns:a16="http://schemas.microsoft.com/office/drawing/2014/main" xmlns="" id="{1EB155B4-7594-4A6D-BC26-C918D63FEEE6}"/>
              </a:ext>
            </a:extLst>
          </p:cNvPr>
          <p:cNvSpPr txBox="1">
            <a:spLocks/>
          </p:cNvSpPr>
          <p:nvPr/>
        </p:nvSpPr>
        <p:spPr>
          <a:xfrm>
            <a:off x="6599582" y="4558748"/>
            <a:ext cx="4809714" cy="1116745"/>
          </a:xfrm>
          <a:prstGeom prst="rect">
            <a:avLst/>
          </a:prstGeom>
          <a:noFill/>
          <a:ln>
            <a:noFill/>
          </a:ln>
        </p:spPr>
        <p:style>
          <a:lnRef idx="0">
            <a:scrgbClr r="0" g="0" b="0"/>
          </a:lnRef>
          <a:fillRef idx="0">
            <a:scrgbClr r="0" g="0" b="0"/>
          </a:fillRef>
          <a:effectRef idx="0">
            <a:scrgbClr r="0" g="0" b="0"/>
          </a:effectRef>
          <a:fontRef idx="minor">
            <a:schemeClr val="dk1"/>
          </a:fontRef>
        </p:style>
        <p:txBody>
          <a:bodyPr vert="horz" lIns="91440" tIns="45720" rIns="91440" bIns="45720" rtlCol="0">
            <a:normAutofit/>
          </a:bodyPr>
          <a:lstStyle>
            <a:lvl1pPr marL="285750" indent="-285750">
              <a:lnSpc>
                <a:spcPct val="80000"/>
              </a:lnSpc>
              <a:spcBef>
                <a:spcPts val="1000"/>
              </a:spcBef>
              <a:buFont typeface="Arial" panose="020B0604020202020204" pitchFamily="34" charset="0"/>
              <a:buChar char="•"/>
              <a:defRPr sz="2000">
                <a:solidFill>
                  <a:schemeClr val="tx1"/>
                </a:solidFill>
              </a:defRPr>
            </a:lvl1pPr>
            <a:lvl2pPr indent="0" algn="ctr">
              <a:lnSpc>
                <a:spcPct val="90000"/>
              </a:lnSpc>
              <a:spcBef>
                <a:spcPts val="500"/>
              </a:spcBef>
              <a:buFont typeface="Arial" panose="020B0604020202020204" pitchFamily="34" charset="0"/>
              <a:buNone/>
              <a:defRPr sz="2000"/>
            </a:lvl2pPr>
            <a:lvl3pPr indent="0" algn="ctr">
              <a:lnSpc>
                <a:spcPct val="90000"/>
              </a:lnSpc>
              <a:spcBef>
                <a:spcPts val="500"/>
              </a:spcBef>
              <a:buFont typeface="Arial" panose="020B0604020202020204" pitchFamily="34" charset="0"/>
              <a:buNone/>
            </a:lvl3pPr>
            <a:lvl4pPr indent="0" algn="ctr">
              <a:lnSpc>
                <a:spcPct val="90000"/>
              </a:lnSpc>
              <a:spcBef>
                <a:spcPts val="500"/>
              </a:spcBef>
              <a:buFont typeface="Arial" panose="020B0604020202020204" pitchFamily="34" charset="0"/>
              <a:buNone/>
              <a:defRPr sz="1600"/>
            </a:lvl4pPr>
            <a:lvl5pPr indent="0" algn="ctr">
              <a:lnSpc>
                <a:spcPct val="90000"/>
              </a:lnSpc>
              <a:spcBef>
                <a:spcPts val="500"/>
              </a:spcBef>
              <a:buFont typeface="Arial" panose="020B0604020202020204" pitchFamily="34" charset="0"/>
              <a:buNone/>
              <a:defRPr sz="1600"/>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US" dirty="0"/>
              <a:t>Pires </a:t>
            </a:r>
            <a:r>
              <a:rPr lang="en-US" dirty="0" err="1"/>
              <a:t>formes</a:t>
            </a:r>
            <a:r>
              <a:rPr lang="en-US" dirty="0"/>
              <a:t> de travail des enfants</a:t>
            </a:r>
          </a:p>
          <a:p>
            <a:r>
              <a:rPr lang="en-US" dirty="0"/>
              <a:t>EJM vivant grâce aux transactions </a:t>
            </a:r>
            <a:r>
              <a:rPr lang="en-US" dirty="0" err="1"/>
              <a:t>sexuelles</a:t>
            </a:r>
            <a:endParaRPr lang="en-US" dirty="0"/>
          </a:p>
        </p:txBody>
      </p:sp>
    </p:spTree>
    <p:extLst>
      <p:ext uri="{BB962C8B-B14F-4D97-AF65-F5344CB8AC3E}">
        <p14:creationId xmlns:p14="http://schemas.microsoft.com/office/powerpoint/2010/main" val="4251730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34781"/>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3285913" y="1282631"/>
            <a:ext cx="7238479" cy="872094"/>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fr-FR" sz="2800" b="1" dirty="0">
                <a:solidFill>
                  <a:schemeClr val="accent2">
                    <a:lumMod val="75000"/>
                  </a:schemeClr>
                </a:solidFill>
                <a:latin typeface="Gill Sans MT" panose="020B0502020104020203" pitchFamily="34" charset="0"/>
              </a:rPr>
              <a:t>Vulnérabilités et besoins spécifiques </a:t>
            </a:r>
            <a:br>
              <a:rPr lang="fr-FR" sz="2800" b="1" dirty="0">
                <a:solidFill>
                  <a:schemeClr val="accent2">
                    <a:lumMod val="75000"/>
                  </a:schemeClr>
                </a:solidFill>
                <a:latin typeface="Gill Sans MT" panose="020B0502020104020203" pitchFamily="34" charset="0"/>
              </a:rPr>
            </a:br>
            <a:r>
              <a:rPr lang="fr-FR" sz="2800" b="1" dirty="0">
                <a:solidFill>
                  <a:schemeClr val="accent2">
                    <a:lumMod val="75000"/>
                  </a:schemeClr>
                </a:solidFill>
                <a:latin typeface="Gill Sans MT" panose="020B0502020104020203" pitchFamily="34" charset="0"/>
              </a:rPr>
              <a:t>aux EJM étudiant(e)s</a:t>
            </a:r>
            <a:endParaRPr lang="en-US" sz="2800" b="1" dirty="0">
              <a:solidFill>
                <a:schemeClr val="accent2">
                  <a:lumMod val="75000"/>
                </a:schemeClr>
              </a:solidFill>
              <a:latin typeface="Gill Sans MT" panose="020B0502020104020203" pitchFamily="34" charset="0"/>
            </a:endParaRPr>
          </a:p>
        </p:txBody>
      </p:sp>
      <p:sp>
        <p:nvSpPr>
          <p:cNvPr id="8" name="Subtitle 2">
            <a:extLst>
              <a:ext uri="{FF2B5EF4-FFF2-40B4-BE49-F238E27FC236}">
                <a16:creationId xmlns:a16="http://schemas.microsoft.com/office/drawing/2014/main" xmlns="" id="{65AE8F89-3917-497A-9D76-3DF5704E990A}"/>
              </a:ext>
            </a:extLst>
          </p:cNvPr>
          <p:cNvSpPr>
            <a:spLocks noGrp="1"/>
          </p:cNvSpPr>
          <p:nvPr>
            <p:ph type="subTitle" idx="1"/>
          </p:nvPr>
        </p:nvSpPr>
        <p:spPr>
          <a:xfrm>
            <a:off x="1391476" y="2610678"/>
            <a:ext cx="8931964" cy="3677774"/>
          </a:xfrm>
          <a:noFill/>
          <a:ln>
            <a:noFill/>
          </a:ln>
        </p:spPr>
        <p:style>
          <a:lnRef idx="0">
            <a:scrgbClr r="0" g="0" b="0"/>
          </a:lnRef>
          <a:fillRef idx="0">
            <a:scrgbClr r="0" g="0" b="0"/>
          </a:fillRef>
          <a:effectRef idx="0">
            <a:scrgbClr r="0" g="0" b="0"/>
          </a:effectRef>
          <a:fontRef idx="minor">
            <a:schemeClr val="dk1"/>
          </a:fontRef>
        </p:style>
        <p:txBody>
          <a:bodyPr>
            <a:normAutofit/>
          </a:bodyPr>
          <a:lstStyle/>
          <a:p>
            <a:pPr algn="l"/>
            <a:r>
              <a:rPr lang="fr-FR" sz="20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    Profil homogène dans les 4 pays</a:t>
            </a:r>
          </a:p>
          <a:p>
            <a:pPr algn="l"/>
            <a:endParaRPr lang="fr-FR" sz="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285750" indent="-285750" algn="l">
              <a:lnSpc>
                <a:spcPct val="100000"/>
              </a:lnSpc>
              <a:buFont typeface="Arial" panose="020B0604020202020204" pitchFamily="34" charset="0"/>
              <a:buChar char="•"/>
            </a:pPr>
            <a:r>
              <a:rPr lang="en-US" sz="2000" dirty="0">
                <a:solidFill>
                  <a:schemeClr val="tx1"/>
                </a:solidFill>
              </a:rPr>
              <a:t>La </a:t>
            </a:r>
            <a:r>
              <a:rPr lang="en-US" sz="2000" dirty="0" err="1">
                <a:solidFill>
                  <a:schemeClr val="tx1"/>
                </a:solidFill>
              </a:rPr>
              <a:t>majorité</a:t>
            </a:r>
            <a:r>
              <a:rPr lang="en-US" sz="2000" dirty="0">
                <a:solidFill>
                  <a:schemeClr val="tx1"/>
                </a:solidFill>
              </a:rPr>
              <a:t> du </a:t>
            </a:r>
            <a:r>
              <a:rPr lang="en-US" sz="2000" dirty="0" err="1">
                <a:solidFill>
                  <a:schemeClr val="tx1"/>
                </a:solidFill>
              </a:rPr>
              <a:t>profil</a:t>
            </a:r>
            <a:r>
              <a:rPr lang="en-US" sz="2000" dirty="0">
                <a:solidFill>
                  <a:schemeClr val="tx1"/>
                </a:solidFill>
              </a:rPr>
              <a:t> </a:t>
            </a:r>
            <a:r>
              <a:rPr lang="en-US" sz="2000" dirty="0" err="1">
                <a:solidFill>
                  <a:schemeClr val="tx1"/>
                </a:solidFill>
              </a:rPr>
              <a:t>sont</a:t>
            </a:r>
            <a:r>
              <a:rPr lang="en-US" sz="2000" dirty="0">
                <a:solidFill>
                  <a:schemeClr val="tx1"/>
                </a:solidFill>
              </a:rPr>
              <a:t> des enfants </a:t>
            </a:r>
            <a:r>
              <a:rPr lang="en-US" sz="2000" dirty="0" err="1">
                <a:solidFill>
                  <a:schemeClr val="tx1"/>
                </a:solidFill>
              </a:rPr>
              <a:t>talibés</a:t>
            </a:r>
            <a:endParaRPr lang="en-US" sz="2000" dirty="0">
              <a:solidFill>
                <a:schemeClr val="tx1"/>
              </a:solidFill>
            </a:endParaRPr>
          </a:p>
          <a:p>
            <a:pPr marL="285750" indent="-285750" algn="l">
              <a:lnSpc>
                <a:spcPct val="100000"/>
              </a:lnSpc>
              <a:buFont typeface="Arial" panose="020B0604020202020204" pitchFamily="34" charset="0"/>
              <a:buChar char="•"/>
            </a:pPr>
            <a:r>
              <a:rPr lang="en-US" sz="2000" dirty="0">
                <a:solidFill>
                  <a:schemeClr val="tx1"/>
                </a:solidFill>
              </a:rPr>
              <a:t>Enfants </a:t>
            </a:r>
            <a:r>
              <a:rPr lang="en-US" sz="2000" dirty="0" err="1">
                <a:solidFill>
                  <a:schemeClr val="tx1"/>
                </a:solidFill>
              </a:rPr>
              <a:t>en</a:t>
            </a:r>
            <a:r>
              <a:rPr lang="en-US" sz="2000" dirty="0">
                <a:solidFill>
                  <a:schemeClr val="tx1"/>
                </a:solidFill>
              </a:rPr>
              <a:t> </a:t>
            </a:r>
            <a:r>
              <a:rPr lang="en-US" sz="2000" dirty="0" err="1">
                <a:solidFill>
                  <a:schemeClr val="tx1"/>
                </a:solidFill>
              </a:rPr>
              <a:t>très</a:t>
            </a:r>
            <a:r>
              <a:rPr lang="en-US" sz="2000" dirty="0">
                <a:solidFill>
                  <a:schemeClr val="tx1"/>
                </a:solidFill>
              </a:rPr>
              <a:t> </a:t>
            </a:r>
            <a:r>
              <a:rPr lang="en-US" sz="2000" dirty="0" err="1">
                <a:solidFill>
                  <a:schemeClr val="tx1"/>
                </a:solidFill>
              </a:rPr>
              <a:t>jeune</a:t>
            </a:r>
            <a:r>
              <a:rPr lang="en-US" sz="2000" dirty="0">
                <a:solidFill>
                  <a:schemeClr val="tx1"/>
                </a:solidFill>
              </a:rPr>
              <a:t> </a:t>
            </a:r>
            <a:r>
              <a:rPr lang="en-US" sz="2000" dirty="0" err="1">
                <a:solidFill>
                  <a:schemeClr val="tx1"/>
                </a:solidFill>
              </a:rPr>
              <a:t>âge</a:t>
            </a:r>
            <a:endParaRPr lang="en-US" sz="2000" dirty="0">
              <a:solidFill>
                <a:schemeClr val="tx1"/>
              </a:solidFill>
            </a:endParaRPr>
          </a:p>
          <a:p>
            <a:pPr marL="285750" indent="-285750" algn="l">
              <a:lnSpc>
                <a:spcPct val="100000"/>
              </a:lnSpc>
              <a:buFont typeface="Arial" panose="020B0604020202020204" pitchFamily="34" charset="0"/>
              <a:buChar char="•"/>
            </a:pPr>
            <a:r>
              <a:rPr lang="en-US" sz="2000" dirty="0">
                <a:solidFill>
                  <a:schemeClr val="tx1"/>
                </a:solidFill>
              </a:rPr>
              <a:t>Exposés aux </a:t>
            </a:r>
            <a:r>
              <a:rPr lang="en-US" sz="2000" dirty="0" err="1">
                <a:solidFill>
                  <a:schemeClr val="tx1"/>
                </a:solidFill>
              </a:rPr>
              <a:t>abus</a:t>
            </a:r>
            <a:r>
              <a:rPr lang="en-US" sz="2000" dirty="0">
                <a:solidFill>
                  <a:schemeClr val="tx1"/>
                </a:solidFill>
              </a:rPr>
              <a:t>, </a:t>
            </a:r>
            <a:r>
              <a:rPr lang="en-US" sz="2000" dirty="0" err="1">
                <a:solidFill>
                  <a:schemeClr val="tx1"/>
                </a:solidFill>
              </a:rPr>
              <a:t>violences</a:t>
            </a:r>
            <a:r>
              <a:rPr lang="en-US" sz="2000" dirty="0">
                <a:solidFill>
                  <a:schemeClr val="tx1"/>
                </a:solidFill>
              </a:rPr>
              <a:t> et exploitations (travail </a:t>
            </a:r>
            <a:r>
              <a:rPr lang="en-US" sz="2000" dirty="0" err="1">
                <a:solidFill>
                  <a:schemeClr val="tx1"/>
                </a:solidFill>
              </a:rPr>
              <a:t>forcé</a:t>
            </a:r>
            <a:r>
              <a:rPr lang="en-US" sz="2000" dirty="0">
                <a:solidFill>
                  <a:schemeClr val="tx1"/>
                </a:solidFill>
              </a:rPr>
              <a:t> </a:t>
            </a:r>
            <a:r>
              <a:rPr lang="en-US" sz="2000" dirty="0" err="1">
                <a:solidFill>
                  <a:schemeClr val="tx1"/>
                </a:solidFill>
              </a:rPr>
              <a:t>ou</a:t>
            </a:r>
            <a:r>
              <a:rPr lang="en-US" sz="2000" dirty="0">
                <a:solidFill>
                  <a:schemeClr val="tx1"/>
                </a:solidFill>
              </a:rPr>
              <a:t> </a:t>
            </a:r>
            <a:r>
              <a:rPr lang="en-US" sz="2000" dirty="0" err="1">
                <a:solidFill>
                  <a:schemeClr val="tx1"/>
                </a:solidFill>
              </a:rPr>
              <a:t>mendicité</a:t>
            </a:r>
            <a:r>
              <a:rPr lang="en-US" sz="2000" dirty="0">
                <a:solidFill>
                  <a:schemeClr val="tx1"/>
                </a:solidFill>
              </a:rPr>
              <a:t> pour le </a:t>
            </a:r>
            <a:r>
              <a:rPr lang="en-US" sz="2000" dirty="0" err="1">
                <a:solidFill>
                  <a:schemeClr val="tx1"/>
                </a:solidFill>
              </a:rPr>
              <a:t>compte</a:t>
            </a:r>
            <a:r>
              <a:rPr lang="en-US" sz="2000" dirty="0">
                <a:solidFill>
                  <a:schemeClr val="tx1"/>
                </a:solidFill>
              </a:rPr>
              <a:t> du maître </a:t>
            </a:r>
            <a:r>
              <a:rPr lang="en-US" sz="2000" dirty="0" err="1">
                <a:solidFill>
                  <a:schemeClr val="tx1"/>
                </a:solidFill>
              </a:rPr>
              <a:t>coranique</a:t>
            </a:r>
            <a:endParaRPr lang="en-US" sz="2000" dirty="0">
              <a:solidFill>
                <a:schemeClr val="tx1"/>
              </a:solidFill>
            </a:endParaRPr>
          </a:p>
          <a:p>
            <a:pPr marL="285750" indent="-285750" algn="l">
              <a:lnSpc>
                <a:spcPct val="100000"/>
              </a:lnSpc>
              <a:buFont typeface="Arial" panose="020B0604020202020204" pitchFamily="34" charset="0"/>
              <a:buChar char="•"/>
            </a:pPr>
            <a:r>
              <a:rPr lang="en-US" sz="2000" dirty="0" err="1">
                <a:solidFill>
                  <a:schemeClr val="tx1"/>
                </a:solidFill>
              </a:rPr>
              <a:t>Anciens</a:t>
            </a:r>
            <a:r>
              <a:rPr lang="en-US" sz="2000" dirty="0">
                <a:solidFill>
                  <a:schemeClr val="tx1"/>
                </a:solidFill>
              </a:rPr>
              <a:t> </a:t>
            </a:r>
            <a:r>
              <a:rPr lang="en-US" sz="2000" dirty="0" err="1">
                <a:solidFill>
                  <a:schemeClr val="tx1"/>
                </a:solidFill>
              </a:rPr>
              <a:t>talibés</a:t>
            </a:r>
            <a:r>
              <a:rPr lang="en-US" sz="2000" dirty="0">
                <a:solidFill>
                  <a:schemeClr val="tx1"/>
                </a:solidFill>
              </a:rPr>
              <a:t> qui se </a:t>
            </a:r>
            <a:r>
              <a:rPr lang="en-US" sz="2000" dirty="0" err="1">
                <a:solidFill>
                  <a:schemeClr val="tx1"/>
                </a:solidFill>
              </a:rPr>
              <a:t>sont</a:t>
            </a:r>
            <a:r>
              <a:rPr lang="en-US" sz="2000" dirty="0">
                <a:solidFill>
                  <a:schemeClr val="tx1"/>
                </a:solidFill>
              </a:rPr>
              <a:t> </a:t>
            </a:r>
            <a:r>
              <a:rPr lang="en-US" sz="2000" dirty="0" err="1">
                <a:solidFill>
                  <a:schemeClr val="tx1"/>
                </a:solidFill>
              </a:rPr>
              <a:t>échappés</a:t>
            </a:r>
            <a:r>
              <a:rPr lang="en-US" sz="2000" dirty="0">
                <a:solidFill>
                  <a:schemeClr val="tx1"/>
                </a:solidFill>
              </a:rPr>
              <a:t> des écoles </a:t>
            </a:r>
            <a:r>
              <a:rPr lang="en-US" sz="2000" dirty="0" err="1">
                <a:solidFill>
                  <a:schemeClr val="tx1"/>
                </a:solidFill>
              </a:rPr>
              <a:t>coraniques</a:t>
            </a:r>
            <a:r>
              <a:rPr lang="en-US" sz="2000" dirty="0">
                <a:solidFill>
                  <a:schemeClr val="tx1"/>
                </a:solidFill>
              </a:rPr>
              <a:t> (</a:t>
            </a:r>
            <a:r>
              <a:rPr lang="en-US" sz="2000" dirty="0" err="1">
                <a:solidFill>
                  <a:schemeClr val="tx1"/>
                </a:solidFill>
              </a:rPr>
              <a:t>vivent</a:t>
            </a:r>
            <a:r>
              <a:rPr lang="en-US" sz="2000" dirty="0">
                <a:solidFill>
                  <a:schemeClr val="tx1"/>
                </a:solidFill>
              </a:rPr>
              <a:t> </a:t>
            </a:r>
            <a:r>
              <a:rPr lang="en-US" sz="2000" dirty="0" err="1">
                <a:solidFill>
                  <a:schemeClr val="tx1"/>
                </a:solidFill>
              </a:rPr>
              <a:t>en</a:t>
            </a:r>
            <a:r>
              <a:rPr lang="en-US" sz="2000" dirty="0">
                <a:solidFill>
                  <a:schemeClr val="tx1"/>
                </a:solidFill>
              </a:rPr>
              <a:t> </a:t>
            </a:r>
            <a:r>
              <a:rPr lang="en-US" sz="2000" dirty="0" err="1">
                <a:solidFill>
                  <a:schemeClr val="tx1"/>
                </a:solidFill>
              </a:rPr>
              <a:t>centre</a:t>
            </a:r>
            <a:r>
              <a:rPr lang="en-US" sz="2000" dirty="0">
                <a:solidFill>
                  <a:schemeClr val="tx1"/>
                </a:solidFill>
              </a:rPr>
              <a:t> </a:t>
            </a:r>
            <a:r>
              <a:rPr lang="en-US" sz="2000" dirty="0" err="1">
                <a:solidFill>
                  <a:schemeClr val="tx1"/>
                </a:solidFill>
              </a:rPr>
              <a:t>ou</a:t>
            </a:r>
            <a:r>
              <a:rPr lang="en-US" sz="2000" dirty="0">
                <a:solidFill>
                  <a:schemeClr val="tx1"/>
                </a:solidFill>
              </a:rPr>
              <a:t> dans la rue)</a:t>
            </a:r>
          </a:p>
          <a:p>
            <a:pPr marL="285750" indent="-285750" algn="l">
              <a:lnSpc>
                <a:spcPct val="100000"/>
              </a:lnSpc>
              <a:buFont typeface="Arial" panose="020B0604020202020204" pitchFamily="34" charset="0"/>
              <a:buChar char="•"/>
            </a:pPr>
            <a:r>
              <a:rPr lang="en-US" sz="2000" dirty="0">
                <a:solidFill>
                  <a:schemeClr val="tx1"/>
                </a:solidFill>
              </a:rPr>
              <a:t>Les EJM </a:t>
            </a:r>
            <a:r>
              <a:rPr lang="en-US" sz="2000" dirty="0" err="1">
                <a:solidFill>
                  <a:schemeClr val="tx1"/>
                </a:solidFill>
              </a:rPr>
              <a:t>étudiant</a:t>
            </a:r>
            <a:r>
              <a:rPr lang="en-US" sz="2000" dirty="0">
                <a:solidFill>
                  <a:schemeClr val="tx1"/>
                </a:solidFill>
              </a:rPr>
              <a:t>(e)s dans le </a:t>
            </a:r>
            <a:r>
              <a:rPr lang="en-US" sz="2000" dirty="0" err="1">
                <a:solidFill>
                  <a:schemeClr val="tx1"/>
                </a:solidFill>
              </a:rPr>
              <a:t>système</a:t>
            </a:r>
            <a:r>
              <a:rPr lang="en-US" sz="2000" dirty="0">
                <a:solidFill>
                  <a:schemeClr val="tx1"/>
                </a:solidFill>
              </a:rPr>
              <a:t> </a:t>
            </a:r>
            <a:r>
              <a:rPr lang="en-US" sz="2000" dirty="0" err="1">
                <a:solidFill>
                  <a:schemeClr val="tx1"/>
                </a:solidFill>
              </a:rPr>
              <a:t>formel</a:t>
            </a:r>
            <a:r>
              <a:rPr lang="en-US" sz="2000" dirty="0">
                <a:solidFill>
                  <a:schemeClr val="tx1"/>
                </a:solidFill>
              </a:rPr>
              <a:t> </a:t>
            </a:r>
            <a:r>
              <a:rPr lang="en-US" sz="2000" dirty="0" err="1">
                <a:solidFill>
                  <a:schemeClr val="tx1"/>
                </a:solidFill>
              </a:rPr>
              <a:t>travaillent</a:t>
            </a:r>
            <a:r>
              <a:rPr lang="en-US" sz="2000" dirty="0">
                <a:solidFill>
                  <a:schemeClr val="tx1"/>
                </a:solidFill>
              </a:rPr>
              <a:t> </a:t>
            </a:r>
            <a:r>
              <a:rPr lang="en-US" sz="2000" dirty="0" err="1">
                <a:solidFill>
                  <a:schemeClr val="tx1"/>
                </a:solidFill>
              </a:rPr>
              <a:t>parallèlement</a:t>
            </a:r>
            <a:endParaRPr lang="en-US" sz="2000" dirty="0">
              <a:solidFill>
                <a:schemeClr val="tx1"/>
              </a:solidFill>
            </a:endParaRPr>
          </a:p>
          <a:p>
            <a:pPr algn="l"/>
            <a:endParaRPr lang="en-US" sz="2000" dirty="0">
              <a:solidFill>
                <a:schemeClr val="tx1"/>
              </a:solidFill>
              <a:highlight>
                <a:srgbClr val="FFFF00"/>
              </a:highlight>
            </a:endParaRPr>
          </a:p>
        </p:txBody>
      </p:sp>
    </p:spTree>
    <p:extLst>
      <p:ext uri="{BB962C8B-B14F-4D97-AF65-F5344CB8AC3E}">
        <p14:creationId xmlns:p14="http://schemas.microsoft.com/office/powerpoint/2010/main" val="2284876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1935"/>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3240198" y="1098535"/>
            <a:ext cx="6352376" cy="1049900"/>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fr-FR" sz="2800" b="1" dirty="0">
                <a:solidFill>
                  <a:schemeClr val="accent2">
                    <a:lumMod val="75000"/>
                  </a:schemeClr>
                </a:solidFill>
                <a:latin typeface="Gill Sans MT" panose="020B0502020104020203" pitchFamily="34" charset="0"/>
              </a:rPr>
              <a:t>Vulnérabilités et besoins spécifiques </a:t>
            </a:r>
            <a:br>
              <a:rPr lang="fr-FR" sz="2800" b="1" dirty="0">
                <a:solidFill>
                  <a:schemeClr val="accent2">
                    <a:lumMod val="75000"/>
                  </a:schemeClr>
                </a:solidFill>
                <a:latin typeface="Gill Sans MT" panose="020B0502020104020203" pitchFamily="34" charset="0"/>
              </a:rPr>
            </a:br>
            <a:r>
              <a:rPr lang="fr-FR" sz="2800" b="1" dirty="0">
                <a:solidFill>
                  <a:schemeClr val="accent2">
                    <a:lumMod val="75000"/>
                  </a:schemeClr>
                </a:solidFill>
                <a:latin typeface="Gill Sans MT" panose="020B0502020104020203" pitchFamily="34" charset="0"/>
              </a:rPr>
              <a:t>aux EJM en mobilité liée au genre</a:t>
            </a:r>
            <a:endParaRPr lang="en-US" sz="2800" b="1" dirty="0">
              <a:solidFill>
                <a:schemeClr val="accent2">
                  <a:lumMod val="75000"/>
                </a:schemeClr>
              </a:solidFill>
              <a:latin typeface="Gill Sans MT" panose="020B0502020104020203" pitchFamily="34" charset="0"/>
            </a:endParaRPr>
          </a:p>
        </p:txBody>
      </p:sp>
      <p:sp>
        <p:nvSpPr>
          <p:cNvPr id="8" name="Subtitle 2">
            <a:extLst>
              <a:ext uri="{FF2B5EF4-FFF2-40B4-BE49-F238E27FC236}">
                <a16:creationId xmlns:a16="http://schemas.microsoft.com/office/drawing/2014/main" xmlns="" id="{65AE8F89-3917-497A-9D76-3DF5704E990A}"/>
              </a:ext>
            </a:extLst>
          </p:cNvPr>
          <p:cNvSpPr>
            <a:spLocks noGrp="1"/>
          </p:cNvSpPr>
          <p:nvPr>
            <p:ph type="subTitle" idx="1"/>
          </p:nvPr>
        </p:nvSpPr>
        <p:spPr>
          <a:xfrm>
            <a:off x="1364347" y="2545957"/>
            <a:ext cx="8587409" cy="2660822"/>
          </a:xfrm>
          <a:noFill/>
          <a:ln>
            <a:noFill/>
          </a:ln>
        </p:spPr>
        <p:style>
          <a:lnRef idx="0">
            <a:scrgbClr r="0" g="0" b="0"/>
          </a:lnRef>
          <a:fillRef idx="0">
            <a:scrgbClr r="0" g="0" b="0"/>
          </a:fillRef>
          <a:effectRef idx="0">
            <a:scrgbClr r="0" g="0" b="0"/>
          </a:effectRef>
          <a:fontRef idx="minor">
            <a:schemeClr val="dk1"/>
          </a:fontRef>
        </p:style>
        <p:txBody>
          <a:bodyPr>
            <a:normAutofit/>
          </a:bodyPr>
          <a:lstStyle/>
          <a:p>
            <a:pPr algn="l">
              <a:lnSpc>
                <a:spcPct val="100000"/>
              </a:lnSpc>
              <a:spcAft>
                <a:spcPts val="800"/>
              </a:spcAft>
            </a:pPr>
            <a:r>
              <a:rPr lang="fr-FR" sz="20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    Profil spécifique à la Gambie</a:t>
            </a:r>
          </a:p>
          <a:p>
            <a:pPr marL="285750" indent="-285750" algn="l">
              <a:lnSpc>
                <a:spcPct val="100000"/>
              </a:lnSpc>
              <a:spcAft>
                <a:spcPts val="800"/>
              </a:spcAft>
              <a:buFont typeface="Arial" panose="020B0604020202020204" pitchFamily="34" charset="0"/>
              <a:buChar char="•"/>
            </a:pPr>
            <a:r>
              <a:rPr lang="fr-FR" sz="2000" dirty="0">
                <a:solidFill>
                  <a:schemeClr val="tx1"/>
                </a:solidFill>
              </a:rPr>
              <a:t>Jeunes femmes dépendantes sur tous les plans (économiquement, socialement) de leur mari ou de leur belle-famille.</a:t>
            </a:r>
          </a:p>
          <a:p>
            <a:pPr marL="285750" indent="-285750" algn="l">
              <a:lnSpc>
                <a:spcPct val="100000"/>
              </a:lnSpc>
              <a:spcAft>
                <a:spcPts val="800"/>
              </a:spcAft>
              <a:buFont typeface="Arial" panose="020B0604020202020204" pitchFamily="34" charset="0"/>
              <a:buChar char="•"/>
            </a:pPr>
            <a:r>
              <a:rPr lang="fr-FR" sz="2000" dirty="0">
                <a:solidFill>
                  <a:schemeClr val="tx1"/>
                </a:solidFill>
              </a:rPr>
              <a:t>Victimes de VBG: mariages d’enfants, violences conjugales</a:t>
            </a:r>
          </a:p>
          <a:p>
            <a:pPr marL="285750" indent="-285750" algn="l">
              <a:lnSpc>
                <a:spcPct val="100000"/>
              </a:lnSpc>
              <a:spcAft>
                <a:spcPts val="800"/>
              </a:spcAft>
              <a:buFont typeface="Arial" panose="020B0604020202020204" pitchFamily="34" charset="0"/>
              <a:buChar char="•"/>
            </a:pPr>
            <a:r>
              <a:rPr lang="fr-FR" sz="2000" dirty="0">
                <a:solidFill>
                  <a:schemeClr val="tx1"/>
                </a:solidFill>
              </a:rPr>
              <a:t>Obligées de réaliser des transactions sexuelles pour survivre</a:t>
            </a:r>
            <a:endParaRPr lang="en-US" sz="2000" dirty="0">
              <a:solidFill>
                <a:schemeClr val="tx1"/>
              </a:solidFill>
            </a:endParaRPr>
          </a:p>
        </p:txBody>
      </p:sp>
    </p:spTree>
    <p:extLst>
      <p:ext uri="{BB962C8B-B14F-4D97-AF65-F5344CB8AC3E}">
        <p14:creationId xmlns:p14="http://schemas.microsoft.com/office/powerpoint/2010/main" val="314399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28" y="-119268"/>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2884595" y="1176812"/>
            <a:ext cx="4306957" cy="562894"/>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r>
              <a:rPr lang="fr-FR" sz="2800" b="1" dirty="0">
                <a:solidFill>
                  <a:schemeClr val="accent2">
                    <a:lumMod val="75000"/>
                  </a:schemeClr>
                </a:solidFill>
                <a:latin typeface="Gill Sans MT" panose="020B0502020104020203" pitchFamily="34" charset="0"/>
              </a:rPr>
              <a:t>IV. Routes migratoires</a:t>
            </a:r>
            <a:endParaRPr lang="en-US" sz="2800" b="1" dirty="0">
              <a:solidFill>
                <a:schemeClr val="accent2">
                  <a:lumMod val="75000"/>
                </a:schemeClr>
              </a:solidFill>
              <a:latin typeface="Gill Sans MT" panose="020B0502020104020203" pitchFamily="34" charset="0"/>
            </a:endParaRPr>
          </a:p>
        </p:txBody>
      </p:sp>
      <p:pic>
        <p:nvPicPr>
          <p:cNvPr id="15" name="Gráfico 14" descr="Perdido con relleno sólido">
            <a:extLst>
              <a:ext uri="{FF2B5EF4-FFF2-40B4-BE49-F238E27FC236}">
                <a16:creationId xmlns:a16="http://schemas.microsoft.com/office/drawing/2014/main" xmlns="" id="{A2AD3131-350E-44CC-96BB-C8147D68F8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2171515">
            <a:off x="10491553" y="626309"/>
            <a:ext cx="1101005" cy="1101005"/>
          </a:xfrm>
          <a:prstGeom prst="rect">
            <a:avLst/>
          </a:prstGeom>
        </p:spPr>
      </p:pic>
      <p:pic>
        <p:nvPicPr>
          <p:cNvPr id="11" name="Picture 2">
            <a:extLst>
              <a:ext uri="{FF2B5EF4-FFF2-40B4-BE49-F238E27FC236}">
                <a16:creationId xmlns:a16="http://schemas.microsoft.com/office/drawing/2014/main" xmlns="" id="{C55EDC8F-7E70-40D6-86EC-8D93E6A66ABD}"/>
              </a:ext>
            </a:extLst>
          </p:cNvPr>
          <p:cNvPicPr>
            <a:picLocks noChangeAspect="1"/>
          </p:cNvPicPr>
          <p:nvPr/>
        </p:nvPicPr>
        <p:blipFill rotWithShape="1">
          <a:blip r:embed="rId5">
            <a:extLst>
              <a:ext uri="{28A0092B-C50C-407E-A947-70E740481C1C}">
                <a14:useLocalDpi xmlns:a14="http://schemas.microsoft.com/office/drawing/2010/main" val="0"/>
              </a:ext>
            </a:extLst>
          </a:blip>
          <a:srcRect l="6462" t="53020" r="40401" b="6487"/>
          <a:stretch/>
        </p:blipFill>
        <p:spPr>
          <a:xfrm>
            <a:off x="2064048" y="1819817"/>
            <a:ext cx="8049443" cy="4314344"/>
          </a:xfrm>
          <a:prstGeom prst="rect">
            <a:avLst/>
          </a:prstGeom>
        </p:spPr>
      </p:pic>
    </p:spTree>
    <p:extLst>
      <p:ext uri="{BB962C8B-B14F-4D97-AF65-F5344CB8AC3E}">
        <p14:creationId xmlns:p14="http://schemas.microsoft.com/office/powerpoint/2010/main" val="13030916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inus Sign 16">
            <a:extLst>
              <a:ext uri="{FF2B5EF4-FFF2-40B4-BE49-F238E27FC236}">
                <a16:creationId xmlns:a16="http://schemas.microsoft.com/office/drawing/2014/main" xmlns="" id="{9C082893-762F-46EF-9F85-1A5E44B17A52}"/>
              </a:ext>
            </a:extLst>
          </p:cNvPr>
          <p:cNvSpPr/>
          <p:nvPr/>
        </p:nvSpPr>
        <p:spPr>
          <a:xfrm>
            <a:off x="9476488" y="6272822"/>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8" name="Minus Sign 17">
            <a:extLst>
              <a:ext uri="{FF2B5EF4-FFF2-40B4-BE49-F238E27FC236}">
                <a16:creationId xmlns:a16="http://schemas.microsoft.com/office/drawing/2014/main" xmlns="" id="{657E8337-92DE-4B91-9A73-615E52FC0027}"/>
              </a:ext>
            </a:extLst>
          </p:cNvPr>
          <p:cNvSpPr/>
          <p:nvPr/>
        </p:nvSpPr>
        <p:spPr>
          <a:xfrm rot="16200000">
            <a:off x="-1149932" y="5453268"/>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9" name="Minus Sign 18">
            <a:extLst>
              <a:ext uri="{FF2B5EF4-FFF2-40B4-BE49-F238E27FC236}">
                <a16:creationId xmlns:a16="http://schemas.microsoft.com/office/drawing/2014/main" xmlns="" id="{2877B370-D2CC-48F8-A93A-0ADB283FF4DC}"/>
              </a:ext>
            </a:extLst>
          </p:cNvPr>
          <p:cNvSpPr/>
          <p:nvPr/>
        </p:nvSpPr>
        <p:spPr>
          <a:xfrm>
            <a:off x="-415644" y="628850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1" name="Minus Sign 20">
            <a:extLst>
              <a:ext uri="{FF2B5EF4-FFF2-40B4-BE49-F238E27FC236}">
                <a16:creationId xmlns:a16="http://schemas.microsoft.com/office/drawing/2014/main" xmlns="" id="{E9799A00-61F6-4560-9994-3F9BE51C0CC7}"/>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2" name="Minus Sign 21">
            <a:extLst>
              <a:ext uri="{FF2B5EF4-FFF2-40B4-BE49-F238E27FC236}">
                <a16:creationId xmlns:a16="http://schemas.microsoft.com/office/drawing/2014/main" xmlns="" id="{4833AE2C-C283-4EA0-9C9B-C5BB0C6101F5}"/>
              </a:ext>
            </a:extLst>
          </p:cNvPr>
          <p:cNvSpPr/>
          <p:nvPr/>
        </p:nvSpPr>
        <p:spPr>
          <a:xfrm>
            <a:off x="9476488" y="6272822"/>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A59334FD-AE96-4CD9-B6EE-1E95B181A9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29" y="-122624"/>
            <a:ext cx="4174435" cy="1719024"/>
          </a:xfrm>
          <a:prstGeom prst="rect">
            <a:avLst/>
          </a:prstGeom>
        </p:spPr>
      </p:pic>
      <p:pic>
        <p:nvPicPr>
          <p:cNvPr id="8" name="Marcador de contenido 3">
            <a:extLst>
              <a:ext uri="{FF2B5EF4-FFF2-40B4-BE49-F238E27FC236}">
                <a16:creationId xmlns:a16="http://schemas.microsoft.com/office/drawing/2014/main" xmlns="" id="{68017D8F-6BCC-4B7F-A0A8-51F5A486CAA0}"/>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2035834" y="1732737"/>
            <a:ext cx="3702357" cy="2121789"/>
          </a:xfrm>
          <a:prstGeom prst="rect">
            <a:avLst/>
          </a:prstGeom>
          <a:ln>
            <a:solidFill>
              <a:schemeClr val="tx2"/>
            </a:solidFill>
          </a:ln>
        </p:spPr>
      </p:pic>
      <p:pic>
        <p:nvPicPr>
          <p:cNvPr id="9" name="Imagen 8">
            <a:extLst>
              <a:ext uri="{FF2B5EF4-FFF2-40B4-BE49-F238E27FC236}">
                <a16:creationId xmlns:a16="http://schemas.microsoft.com/office/drawing/2014/main" xmlns="" id="{361A090D-CAD6-40E4-912D-97DDDF2BC3F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1732737"/>
            <a:ext cx="3874825" cy="2121790"/>
          </a:xfrm>
          <a:prstGeom prst="rect">
            <a:avLst/>
          </a:prstGeom>
          <a:ln>
            <a:solidFill>
              <a:schemeClr val="tx2"/>
            </a:solidFill>
          </a:ln>
        </p:spPr>
      </p:pic>
      <p:pic>
        <p:nvPicPr>
          <p:cNvPr id="10" name="Marcador de contenido 9">
            <a:extLst>
              <a:ext uri="{FF2B5EF4-FFF2-40B4-BE49-F238E27FC236}">
                <a16:creationId xmlns:a16="http://schemas.microsoft.com/office/drawing/2014/main" xmlns="" id="{7EE5F021-C9F1-4034-81C6-F83AFADBA7DB}"/>
              </a:ext>
            </a:extLst>
          </p:cNvPr>
          <p:cNvPicPr>
            <a:picLock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35833" y="4183811"/>
            <a:ext cx="3702357" cy="2276970"/>
          </a:xfrm>
          <a:prstGeom prst="rect">
            <a:avLst/>
          </a:prstGeom>
          <a:ln>
            <a:solidFill>
              <a:schemeClr val="tx2"/>
            </a:solidFill>
          </a:ln>
        </p:spPr>
      </p:pic>
      <p:pic>
        <p:nvPicPr>
          <p:cNvPr id="11" name="Imagen 10">
            <a:extLst>
              <a:ext uri="{FF2B5EF4-FFF2-40B4-BE49-F238E27FC236}">
                <a16:creationId xmlns:a16="http://schemas.microsoft.com/office/drawing/2014/main" xmlns="" id="{F870AC84-2F90-4701-BC4D-136DA42D8CCD}"/>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8260" y="4183810"/>
            <a:ext cx="3862565" cy="2257929"/>
          </a:xfrm>
          <a:prstGeom prst="rect">
            <a:avLst/>
          </a:prstGeom>
          <a:ln>
            <a:solidFill>
              <a:schemeClr val="tx2"/>
            </a:solidFill>
          </a:ln>
        </p:spPr>
      </p:pic>
      <p:sp>
        <p:nvSpPr>
          <p:cNvPr id="12" name="CuadroTexto 11">
            <a:extLst>
              <a:ext uri="{FF2B5EF4-FFF2-40B4-BE49-F238E27FC236}">
                <a16:creationId xmlns:a16="http://schemas.microsoft.com/office/drawing/2014/main" xmlns="" id="{2CEA3760-DE9B-4382-A04C-F09F0DD1E7B9}"/>
              </a:ext>
            </a:extLst>
          </p:cNvPr>
          <p:cNvSpPr txBox="1"/>
          <p:nvPr/>
        </p:nvSpPr>
        <p:spPr>
          <a:xfrm>
            <a:off x="1504617" y="1821038"/>
            <a:ext cx="492443" cy="2008609"/>
          </a:xfrm>
          <a:prstGeom prst="rect">
            <a:avLst/>
          </a:prstGeom>
          <a:noFill/>
        </p:spPr>
        <p:txBody>
          <a:bodyPr vert="vert270" wrap="square" rtlCol="0">
            <a:spAutoFit/>
          </a:bodyPr>
          <a:lstStyle/>
          <a:p>
            <a:pPr algn="ctr"/>
            <a:r>
              <a:rPr lang="es-ES" sz="2000" b="1" cap="all" dirty="0">
                <a:effectLst>
                  <a:reflection blurRad="12700" endPos="0" dir="5400000" sy="-90000" algn="bl" rotWithShape="0"/>
                </a:effectLst>
                <a:latin typeface="+mj-lt"/>
                <a:ea typeface="+mj-ea"/>
                <a:cs typeface="+mj-cs"/>
              </a:rPr>
              <a:t>CÔTE D’IVOIRE</a:t>
            </a:r>
          </a:p>
        </p:txBody>
      </p:sp>
      <p:sp>
        <p:nvSpPr>
          <p:cNvPr id="13" name="CuadroTexto 12">
            <a:extLst>
              <a:ext uri="{FF2B5EF4-FFF2-40B4-BE49-F238E27FC236}">
                <a16:creationId xmlns:a16="http://schemas.microsoft.com/office/drawing/2014/main" xmlns="" id="{17185930-95C7-459E-BAF3-4F8F263D480B}"/>
              </a:ext>
            </a:extLst>
          </p:cNvPr>
          <p:cNvSpPr txBox="1"/>
          <p:nvPr/>
        </p:nvSpPr>
        <p:spPr>
          <a:xfrm>
            <a:off x="1504779" y="4537635"/>
            <a:ext cx="492443" cy="1696953"/>
          </a:xfrm>
          <a:prstGeom prst="rect">
            <a:avLst/>
          </a:prstGeom>
          <a:noFill/>
        </p:spPr>
        <p:txBody>
          <a:bodyPr vert="vert270" wrap="square" rtlCol="0">
            <a:spAutoFit/>
          </a:bodyPr>
          <a:lstStyle>
            <a:defPPr>
              <a:defRPr lang="en-US"/>
            </a:defPPr>
            <a:lvl1pPr algn="ctr">
              <a:defRPr sz="2000" b="1" cap="all">
                <a:effectLst>
                  <a:reflection blurRad="12700" endPos="0" dir="5400000" sy="-90000" algn="bl" rotWithShape="0"/>
                </a:effectLst>
                <a:latin typeface="+mj-lt"/>
                <a:ea typeface="+mj-ea"/>
                <a:cs typeface="+mj-cs"/>
              </a:defRPr>
            </a:lvl1pPr>
          </a:lstStyle>
          <a:p>
            <a:r>
              <a:rPr lang="es-ES" dirty="0"/>
              <a:t>SENEGAL</a:t>
            </a:r>
          </a:p>
        </p:txBody>
      </p:sp>
      <p:sp>
        <p:nvSpPr>
          <p:cNvPr id="14" name="CuadroTexto 13">
            <a:extLst>
              <a:ext uri="{FF2B5EF4-FFF2-40B4-BE49-F238E27FC236}">
                <a16:creationId xmlns:a16="http://schemas.microsoft.com/office/drawing/2014/main" xmlns="" id="{C8DC950E-CDDA-4322-B087-6F4F1D10ADC0}"/>
              </a:ext>
            </a:extLst>
          </p:cNvPr>
          <p:cNvSpPr txBox="1"/>
          <p:nvPr/>
        </p:nvSpPr>
        <p:spPr>
          <a:xfrm rot="10800000">
            <a:off x="9970825" y="1732737"/>
            <a:ext cx="492443" cy="2008609"/>
          </a:xfrm>
          <a:prstGeom prst="rect">
            <a:avLst/>
          </a:prstGeom>
          <a:noFill/>
        </p:spPr>
        <p:txBody>
          <a:bodyPr vert="vert270" wrap="square" rtlCol="0">
            <a:spAutoFit/>
          </a:bodyPr>
          <a:lstStyle>
            <a:defPPr>
              <a:defRPr lang="en-US"/>
            </a:defPPr>
            <a:lvl1pPr algn="ctr">
              <a:defRPr sz="2000" b="1" cap="all">
                <a:effectLst>
                  <a:reflection blurRad="12700" endPos="0" dir="5400000" sy="-90000" algn="bl" rotWithShape="0"/>
                </a:effectLst>
                <a:latin typeface="+mj-lt"/>
                <a:ea typeface="+mj-ea"/>
                <a:cs typeface="+mj-cs"/>
              </a:defRPr>
            </a:lvl1pPr>
          </a:lstStyle>
          <a:p>
            <a:r>
              <a:rPr lang="es-ES" dirty="0"/>
              <a:t>GUINÉE</a:t>
            </a:r>
          </a:p>
        </p:txBody>
      </p:sp>
      <p:sp>
        <p:nvSpPr>
          <p:cNvPr id="15" name="CuadroTexto 14">
            <a:extLst>
              <a:ext uri="{FF2B5EF4-FFF2-40B4-BE49-F238E27FC236}">
                <a16:creationId xmlns:a16="http://schemas.microsoft.com/office/drawing/2014/main" xmlns="" id="{EF0855D5-40F7-489C-84E8-8EB494F85543}"/>
              </a:ext>
            </a:extLst>
          </p:cNvPr>
          <p:cNvSpPr txBox="1"/>
          <p:nvPr/>
        </p:nvSpPr>
        <p:spPr>
          <a:xfrm rot="10800000">
            <a:off x="9956943" y="4381806"/>
            <a:ext cx="492443" cy="2008609"/>
          </a:xfrm>
          <a:prstGeom prst="rect">
            <a:avLst/>
          </a:prstGeom>
          <a:noFill/>
        </p:spPr>
        <p:txBody>
          <a:bodyPr vert="vert270" wrap="square" rtlCol="0">
            <a:spAutoFit/>
          </a:bodyPr>
          <a:lstStyle/>
          <a:p>
            <a:pPr algn="ctr"/>
            <a:r>
              <a:rPr lang="es-ES" sz="2000" b="1" cap="all" dirty="0">
                <a:effectLst>
                  <a:reflection blurRad="12700" endPos="0" dir="5400000" sy="-90000" algn="bl" rotWithShape="0"/>
                </a:effectLst>
                <a:latin typeface="+mj-lt"/>
                <a:ea typeface="+mj-ea"/>
                <a:cs typeface="+mj-cs"/>
              </a:rPr>
              <a:t>GAMBIE</a:t>
            </a:r>
          </a:p>
        </p:txBody>
      </p:sp>
      <p:sp>
        <p:nvSpPr>
          <p:cNvPr id="16" name="Title 1">
            <a:extLst>
              <a:ext uri="{FF2B5EF4-FFF2-40B4-BE49-F238E27FC236}">
                <a16:creationId xmlns:a16="http://schemas.microsoft.com/office/drawing/2014/main" xmlns="" id="{92748188-F8E8-475F-82D8-69AFA5B3EFB0}"/>
              </a:ext>
            </a:extLst>
          </p:cNvPr>
          <p:cNvSpPr>
            <a:spLocks noGrp="1"/>
          </p:cNvSpPr>
          <p:nvPr>
            <p:ph type="ctrTitle"/>
          </p:nvPr>
        </p:nvSpPr>
        <p:spPr>
          <a:xfrm>
            <a:off x="4338327" y="1184707"/>
            <a:ext cx="3654425" cy="437489"/>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fontScale="90000"/>
          </a:bodyPr>
          <a:lstStyle/>
          <a:p>
            <a:pPr algn="l"/>
            <a:r>
              <a:rPr lang="fr-FR" sz="3200" b="1" dirty="0">
                <a:solidFill>
                  <a:schemeClr val="accent2">
                    <a:lumMod val="75000"/>
                  </a:schemeClr>
                </a:solidFill>
                <a:latin typeface="Gill Sans MT" panose="020B0502020104020203" pitchFamily="34" charset="0"/>
              </a:rPr>
              <a:t>Origine des EJM</a:t>
            </a:r>
            <a:endParaRPr lang="en-US" sz="3200" b="1" dirty="0">
              <a:solidFill>
                <a:schemeClr val="accent2">
                  <a:lumMod val="75000"/>
                </a:schemeClr>
              </a:solidFill>
              <a:latin typeface="Gill Sans MT" panose="020B0502020104020203" pitchFamily="34" charset="0"/>
            </a:endParaRPr>
          </a:p>
        </p:txBody>
      </p:sp>
    </p:spTree>
    <p:extLst>
      <p:ext uri="{BB962C8B-B14F-4D97-AF65-F5344CB8AC3E}">
        <p14:creationId xmlns:p14="http://schemas.microsoft.com/office/powerpoint/2010/main" val="4263151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inus Sign 16">
            <a:extLst>
              <a:ext uri="{FF2B5EF4-FFF2-40B4-BE49-F238E27FC236}">
                <a16:creationId xmlns:a16="http://schemas.microsoft.com/office/drawing/2014/main" xmlns="" id="{9C082893-762F-46EF-9F85-1A5E44B17A52}"/>
              </a:ext>
            </a:extLst>
          </p:cNvPr>
          <p:cNvSpPr/>
          <p:nvPr/>
        </p:nvSpPr>
        <p:spPr>
          <a:xfrm>
            <a:off x="9476488" y="6272822"/>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8" name="Minus Sign 17">
            <a:extLst>
              <a:ext uri="{FF2B5EF4-FFF2-40B4-BE49-F238E27FC236}">
                <a16:creationId xmlns:a16="http://schemas.microsoft.com/office/drawing/2014/main" xmlns="" id="{657E8337-92DE-4B91-9A73-615E52FC0027}"/>
              </a:ext>
            </a:extLst>
          </p:cNvPr>
          <p:cNvSpPr/>
          <p:nvPr/>
        </p:nvSpPr>
        <p:spPr>
          <a:xfrm rot="16200000">
            <a:off x="-1149932" y="5453268"/>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9" name="Minus Sign 18">
            <a:extLst>
              <a:ext uri="{FF2B5EF4-FFF2-40B4-BE49-F238E27FC236}">
                <a16:creationId xmlns:a16="http://schemas.microsoft.com/office/drawing/2014/main" xmlns="" id="{2877B370-D2CC-48F8-A93A-0ADB283FF4DC}"/>
              </a:ext>
            </a:extLst>
          </p:cNvPr>
          <p:cNvSpPr/>
          <p:nvPr/>
        </p:nvSpPr>
        <p:spPr>
          <a:xfrm>
            <a:off x="-415644" y="628850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1" name="Minus Sign 20">
            <a:extLst>
              <a:ext uri="{FF2B5EF4-FFF2-40B4-BE49-F238E27FC236}">
                <a16:creationId xmlns:a16="http://schemas.microsoft.com/office/drawing/2014/main" xmlns="" id="{E9799A00-61F6-4560-9994-3F9BE51C0CC7}"/>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22" name="Minus Sign 21">
            <a:extLst>
              <a:ext uri="{FF2B5EF4-FFF2-40B4-BE49-F238E27FC236}">
                <a16:creationId xmlns:a16="http://schemas.microsoft.com/office/drawing/2014/main" xmlns="" id="{4833AE2C-C283-4EA0-9C9B-C5BB0C6101F5}"/>
              </a:ext>
            </a:extLst>
          </p:cNvPr>
          <p:cNvSpPr/>
          <p:nvPr/>
        </p:nvSpPr>
        <p:spPr>
          <a:xfrm>
            <a:off x="9476488" y="6272822"/>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xmlns="" id="{A59334FD-AE96-4CD9-B6EE-1E95B181A9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06644"/>
            <a:ext cx="4174435" cy="1719024"/>
          </a:xfrm>
          <a:prstGeom prst="rect">
            <a:avLst/>
          </a:prstGeom>
        </p:spPr>
      </p:pic>
      <p:sp>
        <p:nvSpPr>
          <p:cNvPr id="12" name="CuadroTexto 11">
            <a:extLst>
              <a:ext uri="{FF2B5EF4-FFF2-40B4-BE49-F238E27FC236}">
                <a16:creationId xmlns:a16="http://schemas.microsoft.com/office/drawing/2014/main" xmlns="" id="{2CEA3760-DE9B-4382-A04C-F09F0DD1E7B9}"/>
              </a:ext>
            </a:extLst>
          </p:cNvPr>
          <p:cNvSpPr txBox="1"/>
          <p:nvPr/>
        </p:nvSpPr>
        <p:spPr>
          <a:xfrm>
            <a:off x="1287277" y="1891832"/>
            <a:ext cx="492443" cy="2008609"/>
          </a:xfrm>
          <a:prstGeom prst="rect">
            <a:avLst/>
          </a:prstGeom>
          <a:noFill/>
        </p:spPr>
        <p:txBody>
          <a:bodyPr vert="vert270" wrap="square" rtlCol="0">
            <a:spAutoFit/>
          </a:bodyPr>
          <a:lstStyle/>
          <a:p>
            <a:pPr algn="ctr"/>
            <a:r>
              <a:rPr lang="es-ES" sz="2000" b="1" cap="all" dirty="0">
                <a:effectLst>
                  <a:reflection blurRad="12700" endPos="0" dir="5400000" sy="-90000" algn="bl" rotWithShape="0"/>
                </a:effectLst>
                <a:latin typeface="+mj-lt"/>
                <a:ea typeface="+mj-ea"/>
                <a:cs typeface="+mj-cs"/>
              </a:rPr>
              <a:t>CÔTE D’IVOIRE</a:t>
            </a:r>
          </a:p>
        </p:txBody>
      </p:sp>
      <p:sp>
        <p:nvSpPr>
          <p:cNvPr id="13" name="CuadroTexto 12">
            <a:extLst>
              <a:ext uri="{FF2B5EF4-FFF2-40B4-BE49-F238E27FC236}">
                <a16:creationId xmlns:a16="http://schemas.microsoft.com/office/drawing/2014/main" xmlns="" id="{17185930-95C7-459E-BAF3-4F8F263D480B}"/>
              </a:ext>
            </a:extLst>
          </p:cNvPr>
          <p:cNvSpPr txBox="1"/>
          <p:nvPr/>
        </p:nvSpPr>
        <p:spPr>
          <a:xfrm>
            <a:off x="1314712" y="4224701"/>
            <a:ext cx="492443" cy="2008609"/>
          </a:xfrm>
          <a:prstGeom prst="rect">
            <a:avLst/>
          </a:prstGeom>
          <a:noFill/>
        </p:spPr>
        <p:txBody>
          <a:bodyPr vert="vert270" wrap="square" rtlCol="0">
            <a:spAutoFit/>
          </a:bodyPr>
          <a:lstStyle>
            <a:defPPr>
              <a:defRPr lang="en-US"/>
            </a:defPPr>
            <a:lvl1pPr algn="ctr">
              <a:defRPr sz="2000" b="1" cap="all">
                <a:effectLst>
                  <a:reflection blurRad="12700" endPos="0" dir="5400000" sy="-90000" algn="bl" rotWithShape="0"/>
                </a:effectLst>
                <a:latin typeface="+mj-lt"/>
                <a:ea typeface="+mj-ea"/>
                <a:cs typeface="+mj-cs"/>
              </a:defRPr>
            </a:lvl1pPr>
          </a:lstStyle>
          <a:p>
            <a:r>
              <a:rPr lang="es-ES" dirty="0"/>
              <a:t>SENEGAL</a:t>
            </a:r>
          </a:p>
        </p:txBody>
      </p:sp>
      <p:sp>
        <p:nvSpPr>
          <p:cNvPr id="14" name="CuadroTexto 13">
            <a:extLst>
              <a:ext uri="{FF2B5EF4-FFF2-40B4-BE49-F238E27FC236}">
                <a16:creationId xmlns:a16="http://schemas.microsoft.com/office/drawing/2014/main" xmlns="" id="{C8DC950E-CDDA-4322-B087-6F4F1D10ADC0}"/>
              </a:ext>
            </a:extLst>
          </p:cNvPr>
          <p:cNvSpPr txBox="1"/>
          <p:nvPr/>
        </p:nvSpPr>
        <p:spPr>
          <a:xfrm rot="10800000">
            <a:off x="10420887" y="1831104"/>
            <a:ext cx="492443" cy="2008609"/>
          </a:xfrm>
          <a:prstGeom prst="rect">
            <a:avLst/>
          </a:prstGeom>
          <a:noFill/>
        </p:spPr>
        <p:txBody>
          <a:bodyPr vert="vert270" wrap="square" rtlCol="0">
            <a:spAutoFit/>
          </a:bodyPr>
          <a:lstStyle>
            <a:defPPr>
              <a:defRPr lang="en-US"/>
            </a:defPPr>
            <a:lvl1pPr algn="ctr">
              <a:defRPr sz="2000" b="1" cap="all">
                <a:effectLst>
                  <a:reflection blurRad="12700" endPos="0" dir="5400000" sy="-90000" algn="bl" rotWithShape="0"/>
                </a:effectLst>
                <a:latin typeface="+mj-lt"/>
                <a:ea typeface="+mj-ea"/>
                <a:cs typeface="+mj-cs"/>
              </a:defRPr>
            </a:lvl1pPr>
          </a:lstStyle>
          <a:p>
            <a:r>
              <a:rPr lang="es-ES" dirty="0"/>
              <a:t>GUINÉE</a:t>
            </a:r>
          </a:p>
        </p:txBody>
      </p:sp>
      <p:sp>
        <p:nvSpPr>
          <p:cNvPr id="15" name="CuadroTexto 14">
            <a:extLst>
              <a:ext uri="{FF2B5EF4-FFF2-40B4-BE49-F238E27FC236}">
                <a16:creationId xmlns:a16="http://schemas.microsoft.com/office/drawing/2014/main" xmlns="" id="{EF0855D5-40F7-489C-84E8-8EB494F85543}"/>
              </a:ext>
            </a:extLst>
          </p:cNvPr>
          <p:cNvSpPr txBox="1"/>
          <p:nvPr/>
        </p:nvSpPr>
        <p:spPr>
          <a:xfrm rot="10800000">
            <a:off x="10491398" y="4279894"/>
            <a:ext cx="492443" cy="2008609"/>
          </a:xfrm>
          <a:prstGeom prst="rect">
            <a:avLst/>
          </a:prstGeom>
          <a:noFill/>
        </p:spPr>
        <p:txBody>
          <a:bodyPr vert="vert270" wrap="square" rtlCol="0">
            <a:spAutoFit/>
          </a:bodyPr>
          <a:lstStyle>
            <a:defPPr>
              <a:defRPr lang="en-US"/>
            </a:defPPr>
            <a:lvl1pPr algn="ctr">
              <a:defRPr sz="2000" b="1" cap="all">
                <a:effectLst>
                  <a:reflection blurRad="12700" endPos="0" dir="5400000" sy="-90000" algn="bl" rotWithShape="0"/>
                </a:effectLst>
                <a:latin typeface="+mj-lt"/>
                <a:ea typeface="+mj-ea"/>
                <a:cs typeface="+mj-cs"/>
              </a:defRPr>
            </a:lvl1pPr>
          </a:lstStyle>
          <a:p>
            <a:r>
              <a:rPr lang="es-ES" dirty="0"/>
              <a:t>GAMBIE</a:t>
            </a:r>
          </a:p>
        </p:txBody>
      </p:sp>
      <p:sp>
        <p:nvSpPr>
          <p:cNvPr id="16" name="Title 1">
            <a:extLst>
              <a:ext uri="{FF2B5EF4-FFF2-40B4-BE49-F238E27FC236}">
                <a16:creationId xmlns:a16="http://schemas.microsoft.com/office/drawing/2014/main" xmlns="" id="{92748188-F8E8-475F-82D8-69AFA5B3EFB0}"/>
              </a:ext>
            </a:extLst>
          </p:cNvPr>
          <p:cNvSpPr>
            <a:spLocks noGrp="1"/>
          </p:cNvSpPr>
          <p:nvPr>
            <p:ph type="ctrTitle"/>
          </p:nvPr>
        </p:nvSpPr>
        <p:spPr>
          <a:xfrm>
            <a:off x="3516200" y="1196693"/>
            <a:ext cx="5701431" cy="399707"/>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fontScale="90000"/>
          </a:bodyPr>
          <a:lstStyle/>
          <a:p>
            <a:pPr algn="l"/>
            <a:r>
              <a:rPr lang="fr-FR" sz="3100" b="1" dirty="0">
                <a:solidFill>
                  <a:schemeClr val="accent2">
                    <a:lumMod val="75000"/>
                  </a:schemeClr>
                </a:solidFill>
                <a:latin typeface="Gill Sans MT" panose="020B0502020104020203" pitchFamily="34" charset="0"/>
              </a:rPr>
              <a:t>Destinations</a:t>
            </a:r>
            <a:r>
              <a:rPr lang="fr-FR" sz="3200" b="1" dirty="0">
                <a:solidFill>
                  <a:schemeClr val="accent2">
                    <a:lumMod val="75000"/>
                  </a:schemeClr>
                </a:solidFill>
                <a:latin typeface="Gill Sans MT" panose="020B0502020104020203" pitchFamily="34" charset="0"/>
              </a:rPr>
              <a:t> souhaitées des </a:t>
            </a:r>
            <a:r>
              <a:rPr lang="fr-FR" sz="3100" b="1" dirty="0">
                <a:solidFill>
                  <a:schemeClr val="accent2">
                    <a:lumMod val="75000"/>
                  </a:schemeClr>
                </a:solidFill>
                <a:latin typeface="Gill Sans MT" panose="020B0502020104020203" pitchFamily="34" charset="0"/>
              </a:rPr>
              <a:t>EJM</a:t>
            </a:r>
            <a:endParaRPr lang="en-US" sz="3100" b="1" dirty="0">
              <a:solidFill>
                <a:schemeClr val="accent2">
                  <a:lumMod val="75000"/>
                </a:schemeClr>
              </a:solidFill>
              <a:latin typeface="Gill Sans MT" panose="020B0502020104020203" pitchFamily="34" charset="0"/>
            </a:endParaRPr>
          </a:p>
        </p:txBody>
      </p:sp>
      <p:pic>
        <p:nvPicPr>
          <p:cNvPr id="20" name="Marcador de contenido 3">
            <a:extLst>
              <a:ext uri="{FF2B5EF4-FFF2-40B4-BE49-F238E27FC236}">
                <a16:creationId xmlns:a16="http://schemas.microsoft.com/office/drawing/2014/main" xmlns="" id="{A86F240F-270A-41F9-9E7D-8B004ED4D4E2}"/>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1812235" y="1659295"/>
            <a:ext cx="3952460" cy="2352229"/>
          </a:xfrm>
          <a:prstGeom prst="rect">
            <a:avLst/>
          </a:prstGeom>
          <a:ln>
            <a:solidFill>
              <a:schemeClr val="tx2"/>
            </a:solidFill>
          </a:ln>
        </p:spPr>
      </p:pic>
      <p:pic>
        <p:nvPicPr>
          <p:cNvPr id="23" name="Marcador de contenido 5">
            <a:extLst>
              <a:ext uri="{FF2B5EF4-FFF2-40B4-BE49-F238E27FC236}">
                <a16:creationId xmlns:a16="http://schemas.microsoft.com/office/drawing/2014/main" xmlns="" id="{F08EA0D7-242E-49AA-A8DC-A0A297E6AC1A}"/>
              </a:ext>
            </a:extLst>
          </p:cNvPr>
          <p:cNvPicPr>
            <a:picLocks/>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6330" y="1663788"/>
            <a:ext cx="3819573" cy="2347736"/>
          </a:xfrm>
          <a:prstGeom prst="rect">
            <a:avLst/>
          </a:prstGeom>
          <a:ln>
            <a:solidFill>
              <a:schemeClr val="tx2"/>
            </a:solidFill>
          </a:ln>
        </p:spPr>
      </p:pic>
      <p:pic>
        <p:nvPicPr>
          <p:cNvPr id="24" name="Imagen 23">
            <a:extLst>
              <a:ext uri="{FF2B5EF4-FFF2-40B4-BE49-F238E27FC236}">
                <a16:creationId xmlns:a16="http://schemas.microsoft.com/office/drawing/2014/main" xmlns="" id="{DDFC6F3A-FF69-47F5-A617-F5787E66ED5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6329" y="4171064"/>
            <a:ext cx="3819573" cy="2228850"/>
          </a:xfrm>
          <a:prstGeom prst="rect">
            <a:avLst/>
          </a:prstGeom>
          <a:ln>
            <a:solidFill>
              <a:schemeClr val="tx1"/>
            </a:solidFill>
          </a:ln>
        </p:spPr>
      </p:pic>
      <p:pic>
        <p:nvPicPr>
          <p:cNvPr id="25" name="Imagen 24">
            <a:extLst>
              <a:ext uri="{FF2B5EF4-FFF2-40B4-BE49-F238E27FC236}">
                <a16:creationId xmlns:a16="http://schemas.microsoft.com/office/drawing/2014/main" xmlns="" id="{1CCFE5E5-3476-4C7C-B8AC-1D9A2012C17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98985" y="4169507"/>
            <a:ext cx="3952460" cy="2228850"/>
          </a:xfrm>
          <a:prstGeom prst="rect">
            <a:avLst/>
          </a:prstGeom>
          <a:ln>
            <a:solidFill>
              <a:schemeClr val="tx2"/>
            </a:solidFill>
          </a:ln>
        </p:spPr>
      </p:pic>
    </p:spTree>
    <p:extLst>
      <p:ext uri="{BB962C8B-B14F-4D97-AF65-F5344CB8AC3E}">
        <p14:creationId xmlns:p14="http://schemas.microsoft.com/office/powerpoint/2010/main" val="1503490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77" y="-106016"/>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5203187" y="766918"/>
            <a:ext cx="5296982" cy="534900"/>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r>
              <a:rPr lang="fr-FR" sz="2800" b="1" dirty="0">
                <a:solidFill>
                  <a:schemeClr val="accent2">
                    <a:lumMod val="75000"/>
                  </a:schemeClr>
                </a:solidFill>
                <a:latin typeface="Gill Sans MT" panose="020B0502020104020203" pitchFamily="34" charset="0"/>
              </a:rPr>
              <a:t>V. Cartographie des services</a:t>
            </a:r>
            <a:endParaRPr lang="en-US" sz="2800" b="1" dirty="0">
              <a:solidFill>
                <a:schemeClr val="accent2">
                  <a:lumMod val="75000"/>
                </a:schemeClr>
              </a:solidFill>
              <a:latin typeface="Gill Sans MT" panose="020B0502020104020203" pitchFamily="34" charset="0"/>
            </a:endParaRPr>
          </a:p>
        </p:txBody>
      </p:sp>
      <p:pic>
        <p:nvPicPr>
          <p:cNvPr id="4" name="Picture 3">
            <a:extLst>
              <a:ext uri="{FF2B5EF4-FFF2-40B4-BE49-F238E27FC236}">
                <a16:creationId xmlns:a16="http://schemas.microsoft.com/office/drawing/2014/main" xmlns="" id="{BA43ECE3-275A-435D-B89B-F488227FB9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297" y="1312925"/>
            <a:ext cx="8706678" cy="5344477"/>
          </a:xfrm>
          <a:prstGeom prst="rect">
            <a:avLst/>
          </a:prstGeom>
        </p:spPr>
      </p:pic>
    </p:spTree>
    <p:extLst>
      <p:ext uri="{BB962C8B-B14F-4D97-AF65-F5344CB8AC3E}">
        <p14:creationId xmlns:p14="http://schemas.microsoft.com/office/powerpoint/2010/main" val="7142315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529" y="-53008"/>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3157957" y="1137539"/>
            <a:ext cx="5876086" cy="627893"/>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Autofit/>
          </a:bodyPr>
          <a:lstStyle/>
          <a:p>
            <a:pPr algn="l"/>
            <a:r>
              <a:rPr lang="fr-FR" sz="2800" b="1" dirty="0">
                <a:solidFill>
                  <a:schemeClr val="accent2">
                    <a:lumMod val="75000"/>
                  </a:schemeClr>
                </a:solidFill>
                <a:latin typeface="Gill Sans MT" panose="020B0502020104020203" pitchFamily="34" charset="0"/>
              </a:rPr>
              <a:t>Cadre régional de la mobilité</a:t>
            </a:r>
            <a:endParaRPr lang="en-US" sz="2800" b="1" dirty="0">
              <a:solidFill>
                <a:schemeClr val="accent2">
                  <a:lumMod val="75000"/>
                </a:schemeClr>
              </a:solidFill>
              <a:latin typeface="Gill Sans MT" panose="020B0502020104020203" pitchFamily="34" charset="0"/>
            </a:endParaRPr>
          </a:p>
        </p:txBody>
      </p:sp>
      <p:graphicFrame>
        <p:nvGraphicFramePr>
          <p:cNvPr id="2" name="Diagrama 1">
            <a:extLst>
              <a:ext uri="{FF2B5EF4-FFF2-40B4-BE49-F238E27FC236}">
                <a16:creationId xmlns:a16="http://schemas.microsoft.com/office/drawing/2014/main" xmlns="" id="{3647C391-513F-4D41-84D0-2ECD2AA132D2}"/>
              </a:ext>
            </a:extLst>
          </p:cNvPr>
          <p:cNvGraphicFramePr/>
          <p:nvPr>
            <p:extLst>
              <p:ext uri="{D42A27DB-BD31-4B8C-83A1-F6EECF244321}">
                <p14:modId xmlns:p14="http://schemas.microsoft.com/office/powerpoint/2010/main" val="4181297875"/>
              </p:ext>
            </p:extLst>
          </p:nvPr>
        </p:nvGraphicFramePr>
        <p:xfrm>
          <a:off x="1148754" y="2144958"/>
          <a:ext cx="3649672" cy="3628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a 10">
            <a:extLst>
              <a:ext uri="{FF2B5EF4-FFF2-40B4-BE49-F238E27FC236}">
                <a16:creationId xmlns:a16="http://schemas.microsoft.com/office/drawing/2014/main" xmlns="" id="{6CBCAAA1-50AC-4EE0-A033-B19E0BDF56AE}"/>
              </a:ext>
            </a:extLst>
          </p:cNvPr>
          <p:cNvGraphicFramePr/>
          <p:nvPr>
            <p:extLst>
              <p:ext uri="{D42A27DB-BD31-4B8C-83A1-F6EECF244321}">
                <p14:modId xmlns:p14="http://schemas.microsoft.com/office/powerpoint/2010/main" val="596250430"/>
              </p:ext>
            </p:extLst>
          </p:nvPr>
        </p:nvGraphicFramePr>
        <p:xfrm>
          <a:off x="6067870" y="2144958"/>
          <a:ext cx="3935896" cy="35755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238273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77" y="-145774"/>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4848932" y="1093402"/>
            <a:ext cx="3180634" cy="523141"/>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Autofit/>
          </a:bodyPr>
          <a:lstStyle/>
          <a:p>
            <a:pPr algn="l"/>
            <a:r>
              <a:rPr lang="fr-FR" sz="2800" b="1" dirty="0">
                <a:solidFill>
                  <a:schemeClr val="accent2">
                    <a:lumMod val="75000"/>
                  </a:schemeClr>
                </a:solidFill>
                <a:latin typeface="Gill Sans MT" panose="020B0502020104020203" pitchFamily="34" charset="0"/>
              </a:rPr>
              <a:t>Cadres nationaux</a:t>
            </a:r>
            <a:endParaRPr lang="en-US" sz="2800" b="1" dirty="0">
              <a:solidFill>
                <a:schemeClr val="accent2">
                  <a:lumMod val="75000"/>
                </a:schemeClr>
              </a:solidFill>
              <a:latin typeface="Gill Sans MT" panose="020B0502020104020203" pitchFamily="34" charset="0"/>
            </a:endParaRPr>
          </a:p>
        </p:txBody>
      </p:sp>
      <p:graphicFrame>
        <p:nvGraphicFramePr>
          <p:cNvPr id="2" name="Tabla 2">
            <a:extLst>
              <a:ext uri="{FF2B5EF4-FFF2-40B4-BE49-F238E27FC236}">
                <a16:creationId xmlns:a16="http://schemas.microsoft.com/office/drawing/2014/main" xmlns="" id="{4AC89116-AF57-4E70-B4E3-6D7057E853D1}"/>
              </a:ext>
            </a:extLst>
          </p:cNvPr>
          <p:cNvGraphicFramePr>
            <a:graphicFrameLocks noGrp="1"/>
          </p:cNvGraphicFramePr>
          <p:nvPr>
            <p:extLst>
              <p:ext uri="{D42A27DB-BD31-4B8C-83A1-F6EECF244321}">
                <p14:modId xmlns:p14="http://schemas.microsoft.com/office/powerpoint/2010/main" val="1835350510"/>
              </p:ext>
            </p:extLst>
          </p:nvPr>
        </p:nvGraphicFramePr>
        <p:xfrm>
          <a:off x="1683026" y="1908315"/>
          <a:ext cx="8666922" cy="3726949"/>
        </p:xfrm>
        <a:graphic>
          <a:graphicData uri="http://schemas.openxmlformats.org/drawingml/2006/table">
            <a:tbl>
              <a:tblPr firstRow="1" bandRow="1">
                <a:tableStyleId>{21E4AEA4-8DFA-4A89-87EB-49C32662AFE0}</a:tableStyleId>
              </a:tblPr>
              <a:tblGrid>
                <a:gridCol w="3691784">
                  <a:extLst>
                    <a:ext uri="{9D8B030D-6E8A-4147-A177-3AD203B41FA5}">
                      <a16:colId xmlns:a16="http://schemas.microsoft.com/office/drawing/2014/main" xmlns="" val="1648189852"/>
                    </a:ext>
                  </a:extLst>
                </a:gridCol>
                <a:gridCol w="1528450">
                  <a:extLst>
                    <a:ext uri="{9D8B030D-6E8A-4147-A177-3AD203B41FA5}">
                      <a16:colId xmlns:a16="http://schemas.microsoft.com/office/drawing/2014/main" xmlns="" val="1536618389"/>
                    </a:ext>
                  </a:extLst>
                </a:gridCol>
                <a:gridCol w="1155971">
                  <a:extLst>
                    <a:ext uri="{9D8B030D-6E8A-4147-A177-3AD203B41FA5}">
                      <a16:colId xmlns:a16="http://schemas.microsoft.com/office/drawing/2014/main" xmlns="" val="2850696542"/>
                    </a:ext>
                  </a:extLst>
                </a:gridCol>
                <a:gridCol w="1143124">
                  <a:extLst>
                    <a:ext uri="{9D8B030D-6E8A-4147-A177-3AD203B41FA5}">
                      <a16:colId xmlns:a16="http://schemas.microsoft.com/office/drawing/2014/main" xmlns="" val="2607024221"/>
                    </a:ext>
                  </a:extLst>
                </a:gridCol>
                <a:gridCol w="1147593">
                  <a:extLst>
                    <a:ext uri="{9D8B030D-6E8A-4147-A177-3AD203B41FA5}">
                      <a16:colId xmlns:a16="http://schemas.microsoft.com/office/drawing/2014/main" xmlns="" val="1116094257"/>
                    </a:ext>
                  </a:extLst>
                </a:gridCol>
              </a:tblGrid>
              <a:tr h="593100">
                <a:tc>
                  <a:txBody>
                    <a:bodyPr/>
                    <a:lstStyle/>
                    <a:p>
                      <a:endParaRPr lang="es-ES" dirty="0"/>
                    </a:p>
                  </a:txBody>
                  <a:tcPr/>
                </a:tc>
                <a:tc>
                  <a:txBody>
                    <a:bodyPr/>
                    <a:lstStyle/>
                    <a:p>
                      <a:r>
                        <a:rPr lang="es-ES" dirty="0"/>
                        <a:t>CÔTE D’IVOIRE</a:t>
                      </a:r>
                    </a:p>
                  </a:txBody>
                  <a:tcPr/>
                </a:tc>
                <a:tc>
                  <a:txBody>
                    <a:bodyPr/>
                    <a:lstStyle/>
                    <a:p>
                      <a:r>
                        <a:rPr lang="es-ES" dirty="0"/>
                        <a:t>GUINÉE</a:t>
                      </a:r>
                    </a:p>
                  </a:txBody>
                  <a:tcPr/>
                </a:tc>
                <a:tc>
                  <a:txBody>
                    <a:bodyPr/>
                    <a:lstStyle/>
                    <a:p>
                      <a:r>
                        <a:rPr lang="es-ES" dirty="0"/>
                        <a:t>GAMBIE</a:t>
                      </a:r>
                    </a:p>
                  </a:txBody>
                  <a:tcPr/>
                </a:tc>
                <a:tc>
                  <a:txBody>
                    <a:bodyPr/>
                    <a:lstStyle/>
                    <a:p>
                      <a:r>
                        <a:rPr lang="es-ES" dirty="0"/>
                        <a:t>SÉNEGAL</a:t>
                      </a:r>
                    </a:p>
                  </a:txBody>
                  <a:tcPr/>
                </a:tc>
                <a:extLst>
                  <a:ext uri="{0D108BD9-81ED-4DB2-BD59-A6C34878D82A}">
                    <a16:rowId xmlns:a16="http://schemas.microsoft.com/office/drawing/2014/main" xmlns="" val="3048641822"/>
                  </a:ext>
                </a:extLst>
              </a:tr>
              <a:tr h="470303">
                <a:tc>
                  <a:txBody>
                    <a:bodyPr/>
                    <a:lstStyle/>
                    <a:p>
                      <a:r>
                        <a:rPr lang="es-ES" dirty="0" err="1"/>
                        <a:t>Politique</a:t>
                      </a:r>
                      <a:r>
                        <a:rPr lang="es-ES" dirty="0"/>
                        <a:t> </a:t>
                      </a:r>
                      <a:r>
                        <a:rPr lang="es-ES" dirty="0" err="1"/>
                        <a:t>migratoire</a:t>
                      </a:r>
                      <a:r>
                        <a:rPr lang="es-ES" dirty="0"/>
                        <a:t> </a:t>
                      </a:r>
                      <a:r>
                        <a:rPr lang="es-ES" dirty="0" err="1"/>
                        <a:t>nationale</a:t>
                      </a:r>
                      <a:endParaRPr lang="es-ES" dirty="0"/>
                    </a:p>
                  </a:txBody>
                  <a:tcPr/>
                </a:tc>
                <a:tc>
                  <a:txBody>
                    <a:bodyPr/>
                    <a:lstStyle/>
                    <a:p>
                      <a:pPr algn="ctr"/>
                      <a:r>
                        <a:rPr lang="es-ES" dirty="0">
                          <a:solidFill>
                            <a:srgbClr val="FF0000"/>
                          </a:solidFill>
                        </a:rPr>
                        <a:t>❌</a:t>
                      </a:r>
                    </a:p>
                  </a:txBody>
                  <a:tcPr/>
                </a:tc>
                <a:tc>
                  <a:txBody>
                    <a:bodyPr/>
                    <a:lstStyle/>
                    <a:p>
                      <a:pPr algn="ctr"/>
                      <a:r>
                        <a:rPr lang="es-ES" dirty="0">
                          <a:solidFill>
                            <a:srgbClr val="FF0000"/>
                          </a:solidFill>
                        </a:rPr>
                        <a:t>❌</a:t>
                      </a:r>
                    </a:p>
                  </a:txBody>
                  <a:tcPr/>
                </a:tc>
                <a:tc>
                  <a:txBody>
                    <a:bodyPr/>
                    <a:lstStyle/>
                    <a:p>
                      <a:pPr algn="ctr"/>
                      <a:r>
                        <a:rPr lang="es-ES" dirty="0">
                          <a:solidFill>
                            <a:srgbClr val="00B050"/>
                          </a:solidFill>
                        </a:rPr>
                        <a:t>✔</a:t>
                      </a:r>
                    </a:p>
                  </a:txBody>
                  <a:tcPr/>
                </a:tc>
                <a:tc>
                  <a:txBody>
                    <a:bodyPr/>
                    <a:lstStyle/>
                    <a:p>
                      <a:pPr algn="ctr"/>
                      <a:r>
                        <a:rPr lang="es-ES" dirty="0">
                          <a:solidFill>
                            <a:srgbClr val="FF0000"/>
                          </a:solidFill>
                        </a:rPr>
                        <a:t>❌</a:t>
                      </a:r>
                    </a:p>
                  </a:txBody>
                  <a:tcPr/>
                </a:tc>
                <a:extLst>
                  <a:ext uri="{0D108BD9-81ED-4DB2-BD59-A6C34878D82A}">
                    <a16:rowId xmlns:a16="http://schemas.microsoft.com/office/drawing/2014/main" xmlns="" val="2878569089"/>
                  </a:ext>
                </a:extLst>
              </a:tr>
              <a:tr h="787707">
                <a:tc>
                  <a:txBody>
                    <a:bodyPr/>
                    <a:lstStyle/>
                    <a:p>
                      <a:r>
                        <a:rPr lang="es-ES" dirty="0" err="1"/>
                        <a:t>Politique</a:t>
                      </a:r>
                      <a:r>
                        <a:rPr lang="es-ES" dirty="0"/>
                        <a:t> de Protection de </a:t>
                      </a:r>
                      <a:r>
                        <a:rPr lang="es-ES" dirty="0" err="1"/>
                        <a:t>l’Enfant</a:t>
                      </a:r>
                      <a:r>
                        <a:rPr lang="es-ES" dirty="0"/>
                        <a:t> inclusive (vis à vis des EJM)</a:t>
                      </a:r>
                    </a:p>
                  </a:txBody>
                  <a:tcPr/>
                </a:tc>
                <a:tc>
                  <a:txBody>
                    <a:bodyPr/>
                    <a:lstStyle/>
                    <a:p>
                      <a:pPr algn="ctr"/>
                      <a:r>
                        <a:rPr lang="es-ES" dirty="0">
                          <a:solidFill>
                            <a:srgbClr val="FF0000"/>
                          </a:solidFill>
                        </a:rPr>
                        <a:t>❌</a:t>
                      </a:r>
                    </a:p>
                  </a:txBody>
                  <a:tcPr/>
                </a:tc>
                <a:tc>
                  <a:txBody>
                    <a:bodyPr/>
                    <a:lstStyle/>
                    <a:p>
                      <a:pPr algn="ctr"/>
                      <a:r>
                        <a:rPr lang="es-ES" dirty="0">
                          <a:solidFill>
                            <a:srgbClr val="FF0000"/>
                          </a:solidFill>
                        </a:rPr>
                        <a:t>❌</a:t>
                      </a:r>
                    </a:p>
                  </a:txBody>
                  <a:tcPr/>
                </a:tc>
                <a:tc>
                  <a:txBody>
                    <a:bodyPr/>
                    <a:lstStyle/>
                    <a:p>
                      <a:pPr algn="ctr"/>
                      <a:r>
                        <a:rPr lang="es-ES" dirty="0">
                          <a:solidFill>
                            <a:srgbClr val="00B050"/>
                          </a:solidFill>
                        </a:rPr>
                        <a:t>✔</a:t>
                      </a:r>
                    </a:p>
                  </a:txBody>
                  <a:tcPr/>
                </a:tc>
                <a:tc>
                  <a:txBody>
                    <a:bodyPr/>
                    <a:lstStyle/>
                    <a:p>
                      <a:pPr algn="ctr"/>
                      <a:r>
                        <a:rPr lang="es-ES" dirty="0">
                          <a:solidFill>
                            <a:srgbClr val="FF0000"/>
                          </a:solidFill>
                        </a:rPr>
                        <a:t>❌</a:t>
                      </a:r>
                    </a:p>
                  </a:txBody>
                  <a:tcPr/>
                </a:tc>
                <a:extLst>
                  <a:ext uri="{0D108BD9-81ED-4DB2-BD59-A6C34878D82A}">
                    <a16:rowId xmlns:a16="http://schemas.microsoft.com/office/drawing/2014/main" xmlns="" val="2358191795"/>
                  </a:ext>
                </a:extLst>
              </a:tr>
              <a:tr h="593100">
                <a:tc>
                  <a:txBody>
                    <a:bodyPr/>
                    <a:lstStyle/>
                    <a:p>
                      <a:r>
                        <a:rPr lang="es-ES" dirty="0" err="1"/>
                        <a:t>Politique</a:t>
                      </a:r>
                      <a:r>
                        <a:rPr lang="es-ES" dirty="0"/>
                        <a:t> de </a:t>
                      </a:r>
                      <a:r>
                        <a:rPr lang="es-ES" dirty="0" err="1"/>
                        <a:t>lutte</a:t>
                      </a:r>
                      <a:r>
                        <a:rPr lang="es-ES" dirty="0"/>
                        <a:t> </a:t>
                      </a:r>
                      <a:r>
                        <a:rPr lang="es-ES" dirty="0" err="1"/>
                        <a:t>contre</a:t>
                      </a:r>
                      <a:r>
                        <a:rPr lang="es-ES" dirty="0"/>
                        <a:t> la traite des </a:t>
                      </a:r>
                      <a:r>
                        <a:rPr lang="es-ES" dirty="0" err="1"/>
                        <a:t>personnes</a:t>
                      </a:r>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srgbClr val="00B05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srgbClr val="00B05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srgbClr val="00B05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srgbClr val="00B050"/>
                          </a:solidFill>
                        </a:rPr>
                        <a:t>✔</a:t>
                      </a:r>
                    </a:p>
                  </a:txBody>
                  <a:tcPr/>
                </a:tc>
                <a:extLst>
                  <a:ext uri="{0D108BD9-81ED-4DB2-BD59-A6C34878D82A}">
                    <a16:rowId xmlns:a16="http://schemas.microsoft.com/office/drawing/2014/main" xmlns="" val="3672596179"/>
                  </a:ext>
                </a:extLst>
              </a:tr>
              <a:tr h="593100">
                <a:tc>
                  <a:txBody>
                    <a:bodyPr/>
                    <a:lstStyle/>
                    <a:p>
                      <a:r>
                        <a:rPr lang="es-ES" dirty="0" err="1"/>
                        <a:t>Prise</a:t>
                      </a:r>
                      <a:r>
                        <a:rPr lang="es-ES" dirty="0"/>
                        <a:t> en </a:t>
                      </a:r>
                      <a:r>
                        <a:rPr lang="es-ES" dirty="0" err="1"/>
                        <a:t>compte</a:t>
                      </a:r>
                      <a:r>
                        <a:rPr lang="es-ES" dirty="0"/>
                        <a:t> des </a:t>
                      </a:r>
                      <a:r>
                        <a:rPr lang="es-ES" dirty="0" err="1"/>
                        <a:t>acteurs</a:t>
                      </a:r>
                      <a:r>
                        <a:rPr lang="es-ES" dirty="0"/>
                        <a:t> </a:t>
                      </a:r>
                      <a:r>
                        <a:rPr lang="es-ES" dirty="0" err="1"/>
                        <a:t>communautaires</a:t>
                      </a:r>
                      <a:r>
                        <a:rPr lang="es-ES" dirty="0"/>
                        <a:t> </a:t>
                      </a:r>
                      <a:r>
                        <a:rPr lang="es-ES" dirty="0" err="1"/>
                        <a:t>dans</a:t>
                      </a:r>
                      <a:r>
                        <a:rPr lang="es-ES" dirty="0"/>
                        <a:t> le SPE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srgbClr val="00B050"/>
                          </a:solidFill>
                        </a:rPr>
                        <a:t>✔</a:t>
                      </a:r>
                    </a:p>
                  </a:txBody>
                  <a:tcPr/>
                </a:tc>
                <a:tc>
                  <a:txBody>
                    <a:bodyPr/>
                    <a:lstStyle/>
                    <a:p>
                      <a:pPr algn="ctr"/>
                      <a:r>
                        <a:rPr lang="es-ES" dirty="0">
                          <a:solidFill>
                            <a:srgbClr val="FF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srgbClr val="00B050"/>
                          </a:solidFill>
                        </a:rPr>
                        <a:t>✔</a:t>
                      </a:r>
                    </a:p>
                  </a:txBody>
                  <a:tcPr/>
                </a:tc>
                <a:tc>
                  <a:txBody>
                    <a:bodyPr/>
                    <a:lstStyle/>
                    <a:p>
                      <a:pPr algn="ctr"/>
                      <a:r>
                        <a:rPr lang="es-ES" dirty="0">
                          <a:solidFill>
                            <a:srgbClr val="FF0000"/>
                          </a:solidFill>
                        </a:rPr>
                        <a:t>❌</a:t>
                      </a:r>
                    </a:p>
                  </a:txBody>
                  <a:tcPr/>
                </a:tc>
                <a:extLst>
                  <a:ext uri="{0D108BD9-81ED-4DB2-BD59-A6C34878D82A}">
                    <a16:rowId xmlns:a16="http://schemas.microsoft.com/office/drawing/2014/main" xmlns="" val="427506789"/>
                  </a:ext>
                </a:extLst>
              </a:tr>
              <a:tr h="548699">
                <a:tc>
                  <a:txBody>
                    <a:bodyPr/>
                    <a:lstStyle/>
                    <a:p>
                      <a:r>
                        <a:rPr lang="es-ES" dirty="0" err="1"/>
                        <a:t>Coordination</a:t>
                      </a:r>
                      <a:r>
                        <a:rPr lang="es-ES" dirty="0"/>
                        <a:t> </a:t>
                      </a:r>
                      <a:r>
                        <a:rPr lang="es-ES" dirty="0" err="1"/>
                        <a:t>efficiente</a:t>
                      </a:r>
                      <a:endParaRPr lang="es-E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srgbClr val="00B050"/>
                          </a:solidFill>
                        </a:rPr>
                        <a:t>✔</a:t>
                      </a:r>
                    </a:p>
                  </a:txBody>
                  <a:tcPr/>
                </a:tc>
                <a:tc>
                  <a:txBody>
                    <a:bodyPr/>
                    <a:lstStyle/>
                    <a:p>
                      <a:pPr algn="ctr"/>
                      <a:r>
                        <a:rPr lang="es-ES" dirty="0">
                          <a:solidFill>
                            <a:srgbClr val="FF0000"/>
                          </a:solidFill>
                        </a:rPr>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dirty="0">
                          <a:solidFill>
                            <a:srgbClr val="FF0000"/>
                          </a:solidFill>
                        </a:rPr>
                        <a:t>❌</a:t>
                      </a:r>
                    </a:p>
                  </a:txBody>
                  <a:tcPr/>
                </a:tc>
                <a:tc>
                  <a:txBody>
                    <a:bodyPr/>
                    <a:lstStyle/>
                    <a:p>
                      <a:pPr algn="ctr"/>
                      <a:r>
                        <a:rPr lang="es-ES" dirty="0">
                          <a:solidFill>
                            <a:srgbClr val="FF0000"/>
                          </a:solidFill>
                        </a:rPr>
                        <a:t>❌</a:t>
                      </a:r>
                    </a:p>
                  </a:txBody>
                  <a:tcPr/>
                </a:tc>
                <a:extLst>
                  <a:ext uri="{0D108BD9-81ED-4DB2-BD59-A6C34878D82A}">
                    <a16:rowId xmlns:a16="http://schemas.microsoft.com/office/drawing/2014/main" xmlns="" val="3784586699"/>
                  </a:ext>
                </a:extLst>
              </a:tr>
            </a:tbl>
          </a:graphicData>
        </a:graphic>
      </p:graphicFrame>
    </p:spTree>
    <p:extLst>
      <p:ext uri="{BB962C8B-B14F-4D97-AF65-F5344CB8AC3E}">
        <p14:creationId xmlns:p14="http://schemas.microsoft.com/office/powerpoint/2010/main" val="2541257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2501"/>
            <a:ext cx="4174435" cy="1719024"/>
          </a:xfrm>
          <a:prstGeom prst="rect">
            <a:avLst/>
          </a:prstGeom>
        </p:spPr>
      </p:pic>
      <p:sp>
        <p:nvSpPr>
          <p:cNvPr id="4" name="Title 3">
            <a:extLst>
              <a:ext uri="{FF2B5EF4-FFF2-40B4-BE49-F238E27FC236}">
                <a16:creationId xmlns:a16="http://schemas.microsoft.com/office/drawing/2014/main" xmlns="" id="{30702802-F1F1-432D-9188-1971898E7C1B}"/>
              </a:ext>
            </a:extLst>
          </p:cNvPr>
          <p:cNvSpPr>
            <a:spLocks noGrp="1"/>
          </p:cNvSpPr>
          <p:nvPr>
            <p:ph type="ctrTitle"/>
          </p:nvPr>
        </p:nvSpPr>
        <p:spPr>
          <a:xfrm>
            <a:off x="2853235" y="1266360"/>
            <a:ext cx="5878763" cy="482196"/>
          </a:xfrm>
        </p:spPr>
        <p:txBody>
          <a:bodyPr>
            <a:normAutofit/>
          </a:bodyPr>
          <a:lstStyle/>
          <a:p>
            <a:r>
              <a:rPr lang="fr-SN" sz="2800" b="1" dirty="0">
                <a:solidFill>
                  <a:schemeClr val="accent2">
                    <a:lumMod val="75000"/>
                  </a:schemeClr>
                </a:solidFill>
                <a:latin typeface="Gill Sans MT" panose="020B0502020104020203" pitchFamily="34" charset="0"/>
                <a:ea typeface="+mn-ea"/>
                <a:cs typeface="+mn-cs"/>
              </a:rPr>
              <a:t>Présentation</a:t>
            </a:r>
            <a:r>
              <a:rPr lang="es-ES" sz="2800" b="1" dirty="0">
                <a:solidFill>
                  <a:schemeClr val="accent2">
                    <a:lumMod val="75000"/>
                  </a:schemeClr>
                </a:solidFill>
                <a:latin typeface="Gill Sans MT" panose="020B0502020104020203" pitchFamily="34" charset="0"/>
                <a:ea typeface="+mn-ea"/>
                <a:cs typeface="+mn-cs"/>
              </a:rPr>
              <a:t> </a:t>
            </a:r>
            <a:r>
              <a:rPr lang="fr-FR" sz="2800" b="1" dirty="0">
                <a:solidFill>
                  <a:schemeClr val="accent2">
                    <a:lumMod val="75000"/>
                  </a:schemeClr>
                </a:solidFill>
                <a:latin typeface="Gill Sans MT" panose="020B0502020104020203" pitchFamily="34" charset="0"/>
                <a:ea typeface="+mn-ea"/>
                <a:cs typeface="+mn-cs"/>
              </a:rPr>
              <a:t>générale</a:t>
            </a:r>
            <a:r>
              <a:rPr lang="es-ES" sz="2800" b="1" dirty="0">
                <a:solidFill>
                  <a:schemeClr val="accent2">
                    <a:lumMod val="75000"/>
                  </a:schemeClr>
                </a:solidFill>
                <a:latin typeface="Gill Sans MT" panose="020B0502020104020203" pitchFamily="34" charset="0"/>
                <a:ea typeface="+mn-ea"/>
                <a:cs typeface="+mn-cs"/>
              </a:rPr>
              <a:t> du Projet</a:t>
            </a:r>
          </a:p>
        </p:txBody>
      </p:sp>
      <p:sp>
        <p:nvSpPr>
          <p:cNvPr id="15" name="Subtitle 4">
            <a:extLst>
              <a:ext uri="{FF2B5EF4-FFF2-40B4-BE49-F238E27FC236}">
                <a16:creationId xmlns:a16="http://schemas.microsoft.com/office/drawing/2014/main" xmlns="" id="{F18AF57E-71EC-4391-839C-3755136D7F1D}"/>
              </a:ext>
            </a:extLst>
          </p:cNvPr>
          <p:cNvSpPr txBox="1">
            <a:spLocks/>
          </p:cNvSpPr>
          <p:nvPr/>
        </p:nvSpPr>
        <p:spPr>
          <a:xfrm>
            <a:off x="1253613" y="3800540"/>
            <a:ext cx="9713843" cy="2312367"/>
          </a:xfrm>
          <a:prstGeom prst="rect">
            <a:avLst/>
          </a:prstGeom>
          <a:ln>
            <a:noFill/>
          </a:ln>
          <a:effectLst/>
          <a:scene3d>
            <a:camera prst="orthographicFront">
              <a:rot lat="0" lon="0" rev="0"/>
            </a:camera>
            <a:lightRig rig="contrasting" dir="t">
              <a:rot lat="0" lon="0" rev="7800000"/>
            </a:lightRig>
          </a:scene3d>
          <a:sp3d>
            <a:bevelT w="139700" h="139700"/>
          </a:sp3d>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R="0" lvl="0" algn="just" defTabSz="914400" rtl="0" eaLnBrk="1" fontAlgn="auto" latinLnBrk="0" hangingPunct="1">
              <a:lnSpc>
                <a:spcPct val="90000"/>
              </a:lnSpc>
              <a:spcBef>
                <a:spcPts val="0"/>
              </a:spcBef>
              <a:spcAft>
                <a:spcPts val="0"/>
              </a:spcAft>
              <a:buClrTx/>
              <a:buSzTx/>
              <a:tabLst/>
              <a:defRPr/>
            </a:pPr>
            <a:r>
              <a:rPr kumimoji="0" lang="fr-FR" sz="1900" i="0" u="none" strike="noStrike" kern="1200" cap="none" spc="0" normalizeH="0" baseline="0" noProof="0" dirty="0">
                <a:ln>
                  <a:noFill/>
                </a:ln>
                <a:solidFill>
                  <a:schemeClr val="accent2">
                    <a:lumMod val="75000"/>
                  </a:schemeClr>
                </a:solidFill>
                <a:effectLst/>
                <a:uLnTx/>
                <a:uFillTx/>
                <a:latin typeface="Gill Sans MT" panose="020B0502020104020203" pitchFamily="34" charset="0"/>
                <a:cs typeface="Trade Gothic LT Com Cn" panose="020B0806040303020004" pitchFamily="34" charset="0"/>
              </a:rPr>
              <a:t>Financé par </a:t>
            </a:r>
            <a:r>
              <a:rPr kumimoji="0" lang="fr-FR" sz="1900" i="0" u="none" strike="noStrike" kern="1200" cap="none" spc="0" normalizeH="0" baseline="0" noProof="0" dirty="0">
                <a:ln>
                  <a:noFill/>
                </a:ln>
                <a:solidFill>
                  <a:schemeClr val="accent1">
                    <a:lumMod val="50000"/>
                  </a:schemeClr>
                </a:solidFill>
                <a:effectLst/>
                <a:uLnTx/>
                <a:uFillTx/>
                <a:latin typeface="Gill Sans MT" panose="020B0502020104020203" pitchFamily="34" charset="0"/>
                <a:cs typeface="Trade Gothic LT Com Cn" panose="020B0806040303020004" pitchFamily="34" charset="0"/>
              </a:rPr>
              <a:t>l’</a:t>
            </a:r>
            <a:r>
              <a:rPr kumimoji="0" lang="fr-FR" sz="1900" b="1" i="0" u="none" strike="noStrike" kern="1200" cap="none" spc="0" normalizeH="0" baseline="0" noProof="0" dirty="0">
                <a:ln>
                  <a:noFill/>
                </a:ln>
                <a:solidFill>
                  <a:schemeClr val="accent1">
                    <a:lumMod val="50000"/>
                  </a:schemeClr>
                </a:solidFill>
                <a:effectLst/>
                <a:uLnTx/>
                <a:uFillTx/>
                <a:latin typeface="Gill Sans MT" panose="020B0502020104020203" pitchFamily="34" charset="0"/>
              </a:rPr>
              <a:t>Union européenne</a:t>
            </a:r>
            <a:r>
              <a:rPr kumimoji="0" lang="fr-FR" sz="1900" b="1" i="0" u="none" strike="noStrike" kern="1200" cap="none" spc="0" normalizeH="0" noProof="0" dirty="0">
                <a:ln>
                  <a:noFill/>
                </a:ln>
                <a:solidFill>
                  <a:schemeClr val="accent1">
                    <a:lumMod val="50000"/>
                  </a:schemeClr>
                </a:solidFill>
                <a:effectLst/>
                <a:uLnTx/>
                <a:uFillTx/>
                <a:latin typeface="Gill Sans MT" panose="020B0502020104020203" pitchFamily="34" charset="0"/>
              </a:rPr>
              <a:t> </a:t>
            </a:r>
            <a:r>
              <a:rPr kumimoji="0" lang="fr-FR" sz="1900" i="0" u="none" strike="noStrike" kern="1200" cap="none" spc="0" normalizeH="0" noProof="0" dirty="0">
                <a:ln>
                  <a:noFill/>
                </a:ln>
                <a:solidFill>
                  <a:schemeClr val="accent1">
                    <a:lumMod val="50000"/>
                  </a:schemeClr>
                </a:solidFill>
                <a:effectLst/>
                <a:uLnTx/>
                <a:uFillTx/>
                <a:latin typeface="Gill Sans MT" panose="020B0502020104020203" pitchFamily="34" charset="0"/>
              </a:rPr>
              <a:t>à travers le</a:t>
            </a:r>
            <a:r>
              <a:rPr kumimoji="0" lang="fr-FR" sz="1900" i="0" u="none" strike="noStrike" kern="1200" cap="none" spc="0" normalizeH="0" baseline="0" noProof="0" dirty="0">
                <a:ln>
                  <a:noFill/>
                </a:ln>
                <a:solidFill>
                  <a:schemeClr val="accent1">
                    <a:lumMod val="50000"/>
                  </a:schemeClr>
                </a:solidFill>
                <a:effectLst/>
                <a:uLnTx/>
                <a:uFillTx/>
                <a:latin typeface="Gill Sans MT" panose="020B0502020104020203" pitchFamily="34" charset="0"/>
              </a:rPr>
              <a:t> </a:t>
            </a:r>
            <a:r>
              <a:rPr kumimoji="0" lang="fr-FR" sz="1900" b="1" i="0" u="none" strike="noStrike" kern="1200" cap="none" spc="0" normalizeH="0" baseline="0" noProof="0" dirty="0">
                <a:ln>
                  <a:noFill/>
                </a:ln>
                <a:solidFill>
                  <a:schemeClr val="accent1">
                    <a:lumMod val="50000"/>
                  </a:schemeClr>
                </a:solidFill>
                <a:effectLst/>
                <a:uLnTx/>
                <a:uFillTx/>
                <a:latin typeface="Gill Sans MT" panose="020B0502020104020203" pitchFamily="34" charset="0"/>
              </a:rPr>
              <a:t>Fonds Fiduciaire de l’Union européenne pour l’Afrique</a:t>
            </a:r>
            <a:r>
              <a:rPr kumimoji="0" lang="fr-FR" sz="1900" i="0" u="none" strike="noStrike" kern="1200" cap="none" spc="0" normalizeH="0" baseline="0" noProof="0" dirty="0">
                <a:ln>
                  <a:noFill/>
                </a:ln>
                <a:solidFill>
                  <a:schemeClr val="accent1">
                    <a:lumMod val="50000"/>
                  </a:schemeClr>
                </a:solidFill>
                <a:effectLst/>
                <a:uLnTx/>
                <a:uFillTx/>
                <a:latin typeface="Gill Sans MT" panose="020B0502020104020203" pitchFamily="34" charset="0"/>
              </a:rPr>
              <a:t> </a:t>
            </a:r>
          </a:p>
          <a:p>
            <a:pPr marR="0" lvl="0" algn="just" defTabSz="914400" rtl="0" eaLnBrk="1" fontAlgn="auto" latinLnBrk="0" hangingPunct="1">
              <a:lnSpc>
                <a:spcPct val="90000"/>
              </a:lnSpc>
              <a:spcBef>
                <a:spcPts val="0"/>
              </a:spcBef>
              <a:spcAft>
                <a:spcPts val="0"/>
              </a:spcAft>
              <a:buClrTx/>
              <a:buSzTx/>
              <a:tabLst/>
              <a:defRPr/>
            </a:pPr>
            <a:endParaRPr kumimoji="0" lang="fr-SN" sz="1900" i="0" u="none" strike="noStrike" kern="1200" cap="none" spc="0" normalizeH="0" baseline="0" noProof="0" dirty="0">
              <a:ln>
                <a:noFill/>
              </a:ln>
              <a:solidFill>
                <a:schemeClr val="accent2">
                  <a:lumMod val="75000"/>
                </a:schemeClr>
              </a:solidFill>
              <a:effectLst/>
              <a:uLnTx/>
              <a:uFillTx/>
              <a:latin typeface="Gill Sans MT" panose="020B0502020104020203" pitchFamily="34" charset="0"/>
            </a:endParaRPr>
          </a:p>
          <a:p>
            <a:pPr marR="0" lvl="0" algn="just" defTabSz="914400" rtl="0" eaLnBrk="1" fontAlgn="auto" latinLnBrk="0" hangingPunct="1">
              <a:lnSpc>
                <a:spcPct val="90000"/>
              </a:lnSpc>
              <a:spcBef>
                <a:spcPts val="0"/>
              </a:spcBef>
              <a:spcAft>
                <a:spcPts val="0"/>
              </a:spcAft>
              <a:buClrTx/>
              <a:buSzTx/>
              <a:tabLst/>
              <a:defRPr/>
            </a:pPr>
            <a:r>
              <a:rPr kumimoji="0" lang="fr-SN" sz="1900" i="0" u="none" strike="noStrike" kern="1200" cap="none" spc="0" normalizeH="0" baseline="0" noProof="0" dirty="0">
                <a:ln>
                  <a:noFill/>
                </a:ln>
                <a:solidFill>
                  <a:schemeClr val="accent2">
                    <a:lumMod val="75000"/>
                  </a:schemeClr>
                </a:solidFill>
                <a:effectLst/>
                <a:uLnTx/>
                <a:uFillTx/>
                <a:latin typeface="Gill Sans MT" panose="020B0502020104020203" pitchFamily="34" charset="0"/>
              </a:rPr>
              <a:t>Pendant une durée</a:t>
            </a:r>
            <a:r>
              <a:rPr kumimoji="0" lang="fr-SN" sz="1900" i="0" u="none" strike="noStrike" kern="1200" cap="none" spc="0" normalizeH="0" baseline="0" noProof="0" dirty="0">
                <a:ln>
                  <a:noFill/>
                </a:ln>
                <a:solidFill>
                  <a:prstClr val="black"/>
                </a:solidFill>
                <a:effectLst/>
                <a:uLnTx/>
                <a:uFillTx/>
                <a:latin typeface="Gill Sans MT" panose="020B0502020104020203" pitchFamily="34" charset="0"/>
              </a:rPr>
              <a:t> </a:t>
            </a:r>
            <a:r>
              <a:rPr lang="fr-SN" sz="1900" dirty="0">
                <a:solidFill>
                  <a:schemeClr val="accent2">
                    <a:lumMod val="75000"/>
                  </a:schemeClr>
                </a:solidFill>
                <a:latin typeface="Gill Sans MT" panose="020B0502020104020203" pitchFamily="34" charset="0"/>
              </a:rPr>
              <a:t>de </a:t>
            </a:r>
            <a:r>
              <a:rPr kumimoji="0" lang="fr-SN" sz="2000" b="1" i="0" u="none" strike="noStrike" kern="1200" cap="none" spc="0" normalizeH="0" baseline="0" noProof="0" dirty="0">
                <a:ln>
                  <a:noFill/>
                </a:ln>
                <a:solidFill>
                  <a:prstClr val="black"/>
                </a:solidFill>
                <a:effectLst/>
                <a:uLnTx/>
                <a:uFillTx/>
                <a:latin typeface="Gill Sans MT" panose="020B0502020104020203" pitchFamily="34" charset="0"/>
              </a:rPr>
              <a:t>36 mois </a:t>
            </a:r>
            <a:r>
              <a:rPr kumimoji="0" lang="fr-SN" sz="1900" i="0" u="none" strike="noStrike" kern="1200" cap="none" spc="0" normalizeH="0" baseline="0" noProof="0" dirty="0">
                <a:ln>
                  <a:noFill/>
                </a:ln>
                <a:solidFill>
                  <a:prstClr val="black"/>
                </a:solidFill>
                <a:effectLst/>
                <a:uLnTx/>
                <a:uFillTx/>
                <a:latin typeface="Gill Sans MT" panose="020B0502020104020203" pitchFamily="34" charset="0"/>
              </a:rPr>
              <a:t>depuis</a:t>
            </a:r>
            <a:r>
              <a:rPr kumimoji="0" lang="fr-SN" sz="1900" i="0" u="none" strike="noStrike" kern="1200" cap="none" spc="0" normalizeH="0" noProof="0" dirty="0">
                <a:ln>
                  <a:noFill/>
                </a:ln>
                <a:solidFill>
                  <a:prstClr val="black"/>
                </a:solidFill>
                <a:effectLst/>
                <a:uLnTx/>
                <a:uFillTx/>
                <a:latin typeface="Gill Sans MT" panose="020B0502020104020203" pitchFamily="34" charset="0"/>
              </a:rPr>
              <a:t> le 15/01/2020</a:t>
            </a:r>
            <a:endParaRPr kumimoji="0" lang="fr-SN" sz="1900" i="0" u="none" strike="noStrike" kern="1200" cap="none" spc="0" normalizeH="0" baseline="0" noProof="0" dirty="0">
              <a:ln>
                <a:noFill/>
              </a:ln>
              <a:solidFill>
                <a:prstClr val="black"/>
              </a:solidFill>
              <a:effectLst/>
              <a:uLnTx/>
              <a:uFillTx/>
              <a:latin typeface="Gill Sans MT" panose="020B0502020104020203" pitchFamily="34" charset="0"/>
            </a:endParaRPr>
          </a:p>
          <a:p>
            <a:pPr marR="0" lvl="0" algn="just" defTabSz="914400" rtl="0" eaLnBrk="1" fontAlgn="auto" latinLnBrk="0" hangingPunct="1">
              <a:lnSpc>
                <a:spcPct val="90000"/>
              </a:lnSpc>
              <a:spcBef>
                <a:spcPts val="0"/>
              </a:spcBef>
              <a:spcAft>
                <a:spcPts val="0"/>
              </a:spcAft>
              <a:buClrTx/>
              <a:buSzTx/>
              <a:tabLst/>
              <a:defRPr/>
            </a:pPr>
            <a:endParaRPr kumimoji="0" lang="fr-SN" sz="1900" i="0" u="none" strike="noStrike" kern="1200" cap="none" spc="0" normalizeH="0" baseline="0" noProof="0" dirty="0">
              <a:ln>
                <a:noFill/>
              </a:ln>
              <a:effectLst/>
              <a:uLnTx/>
              <a:uFillTx/>
              <a:latin typeface="Gill Sans MT" panose="020B0502020104020203" pitchFamily="34" charset="0"/>
            </a:endParaRPr>
          </a:p>
          <a:p>
            <a:pPr marR="0" lvl="0" algn="just" defTabSz="914400" rtl="0" eaLnBrk="1" fontAlgn="auto" latinLnBrk="0" hangingPunct="1">
              <a:lnSpc>
                <a:spcPct val="90000"/>
              </a:lnSpc>
              <a:spcBef>
                <a:spcPts val="0"/>
              </a:spcBef>
              <a:spcAft>
                <a:spcPts val="0"/>
              </a:spcAft>
              <a:buClrTx/>
              <a:buSzTx/>
              <a:tabLst/>
              <a:defRPr/>
            </a:pPr>
            <a:r>
              <a:rPr kumimoji="0" lang="fr-SN" sz="1900" i="0" u="none" strike="noStrike" kern="1200" cap="none" spc="0" normalizeH="0" baseline="0" noProof="0" dirty="0">
                <a:ln>
                  <a:noFill/>
                </a:ln>
                <a:effectLst/>
                <a:uLnTx/>
                <a:uFillTx/>
                <a:latin typeface="Gill Sans MT" panose="020B0502020104020203" pitchFamily="34" charset="0"/>
              </a:rPr>
              <a:t>Les partenaires</a:t>
            </a:r>
            <a:r>
              <a:rPr kumimoji="0" lang="fr-SN" sz="1900" i="0" u="none" strike="noStrike" kern="1200" cap="none" spc="0" normalizeH="0" noProof="0" dirty="0">
                <a:ln>
                  <a:noFill/>
                </a:ln>
                <a:effectLst/>
                <a:uLnTx/>
                <a:uFillTx/>
                <a:latin typeface="Gill Sans MT" panose="020B0502020104020203" pitchFamily="34" charset="0"/>
              </a:rPr>
              <a:t> de m</a:t>
            </a:r>
            <a:r>
              <a:rPr kumimoji="0" lang="fr-SN" sz="1900" i="0" u="none" strike="noStrike" kern="1200" cap="none" spc="0" normalizeH="0" baseline="0" noProof="0" dirty="0">
                <a:ln>
                  <a:noFill/>
                </a:ln>
                <a:effectLst/>
                <a:uLnTx/>
                <a:uFillTx/>
                <a:latin typeface="Gill Sans MT" panose="020B0502020104020203" pitchFamily="34" charset="0"/>
              </a:rPr>
              <a:t>ise en œuvre</a:t>
            </a:r>
            <a:r>
              <a:rPr lang="fr-SN" sz="1900" dirty="0">
                <a:latin typeface="Gill Sans MT" panose="020B0502020104020203" pitchFamily="34" charset="0"/>
              </a:rPr>
              <a:t> sont </a:t>
            </a:r>
            <a:r>
              <a:rPr kumimoji="0" lang="fr-SN" sz="1900" b="1" i="0" u="none" strike="noStrike" kern="1200" cap="none" spc="0" normalizeH="0" baseline="0" noProof="0" dirty="0">
                <a:ln>
                  <a:noFill/>
                </a:ln>
                <a:solidFill>
                  <a:srgbClr val="FF0000"/>
                </a:solidFill>
                <a:effectLst/>
                <a:uLnTx/>
                <a:uFillTx/>
                <a:latin typeface="Gill Sans MT" panose="020B0502020104020203" pitchFamily="34" charset="0"/>
              </a:rPr>
              <a:t>Save the Children </a:t>
            </a:r>
            <a:r>
              <a:rPr kumimoji="0" lang="fr-SN" sz="1900" i="0" u="none" strike="noStrike" kern="1200" cap="none" spc="0" normalizeH="0" baseline="0" noProof="0" dirty="0">
                <a:ln>
                  <a:noFill/>
                </a:ln>
                <a:effectLst/>
                <a:uLnTx/>
                <a:uFillTx/>
                <a:latin typeface="Gill Sans MT" panose="020B0502020104020203" pitchFamily="34" charset="0"/>
              </a:rPr>
              <a:t>et </a:t>
            </a:r>
            <a:r>
              <a:rPr kumimoji="0" lang="fr-SN" sz="1900" b="1" i="0" u="none" strike="noStrike" kern="1200" cap="none" spc="-50" normalizeH="0" baseline="0" noProof="0" dirty="0">
                <a:ln>
                  <a:noFill/>
                </a:ln>
                <a:solidFill>
                  <a:schemeClr val="accent2"/>
                </a:solidFill>
                <a:effectLst/>
                <a:uLnTx/>
                <a:uFillTx/>
                <a:latin typeface="Gill Sans MT" panose="020B0502020104020203" pitchFamily="34" charset="0"/>
              </a:rPr>
              <a:t>Terre des hommes – </a:t>
            </a:r>
            <a:r>
              <a:rPr kumimoji="0" lang="fr-SN" sz="1900" b="1" i="0" u="none" strike="noStrike" kern="1200" cap="none" spc="-50" normalizeH="0" baseline="0" noProof="0" dirty="0" err="1">
                <a:ln>
                  <a:noFill/>
                </a:ln>
                <a:solidFill>
                  <a:schemeClr val="accent2"/>
                </a:solidFill>
                <a:effectLst/>
                <a:uLnTx/>
                <a:uFillTx/>
                <a:latin typeface="Gill Sans MT" panose="020B0502020104020203" pitchFamily="34" charset="0"/>
              </a:rPr>
              <a:t>Aid</a:t>
            </a:r>
            <a:r>
              <a:rPr lang="fr-SN" sz="1900" b="1" spc="-50" dirty="0">
                <a:solidFill>
                  <a:schemeClr val="accent2"/>
                </a:solidFill>
                <a:latin typeface="Gill Sans MT" panose="020B0502020104020203" pitchFamily="34" charset="0"/>
              </a:rPr>
              <a:t>e à l’enfance dans le monde</a:t>
            </a:r>
            <a:r>
              <a:rPr kumimoji="0" lang="fr-SN" sz="1900" b="1" i="0" u="none" strike="noStrike" kern="1200" cap="none" spc="-50" normalizeH="0" baseline="0" noProof="0" dirty="0">
                <a:ln>
                  <a:noFill/>
                </a:ln>
                <a:solidFill>
                  <a:schemeClr val="accent2"/>
                </a:solidFill>
                <a:effectLst/>
                <a:uLnTx/>
                <a:uFillTx/>
                <a:latin typeface="Gill Sans MT" panose="020B0502020104020203" pitchFamily="34" charset="0"/>
              </a:rPr>
              <a:t> </a:t>
            </a:r>
            <a:r>
              <a:rPr kumimoji="0" lang="fr-SN" sz="1900" i="0" u="none" strike="noStrike" kern="1200" cap="none" spc="-50" normalizeH="0" baseline="0" noProof="0" dirty="0">
                <a:ln>
                  <a:noFill/>
                </a:ln>
                <a:effectLst/>
                <a:uLnTx/>
                <a:uFillTx/>
                <a:latin typeface="Gill Sans MT" panose="020B0502020104020203" pitchFamily="34" charset="0"/>
              </a:rPr>
              <a:t>avec l’entité</a:t>
            </a:r>
            <a:r>
              <a:rPr kumimoji="0" lang="fr-SN" sz="1900" b="1" i="0" u="none" strike="noStrike" kern="1200" cap="none" spc="0" normalizeH="0" baseline="0" noProof="0" dirty="0">
                <a:ln>
                  <a:noFill/>
                </a:ln>
                <a:solidFill>
                  <a:schemeClr val="accent2">
                    <a:lumMod val="75000"/>
                  </a:schemeClr>
                </a:solidFill>
                <a:effectLst/>
                <a:uLnTx/>
                <a:uFillTx/>
                <a:latin typeface="Gill Sans MT" panose="020B0502020104020203" pitchFamily="34" charset="0"/>
              </a:rPr>
              <a:t> </a:t>
            </a:r>
            <a:r>
              <a:rPr kumimoji="0" lang="fr-SN" sz="1900" i="0" u="none" strike="noStrike" kern="1200" cap="none" spc="0" normalizeH="0" baseline="0" noProof="0" dirty="0">
                <a:ln>
                  <a:noFill/>
                </a:ln>
                <a:effectLst/>
                <a:uLnTx/>
                <a:uFillTx/>
                <a:latin typeface="Gill Sans MT" panose="020B0502020104020203" pitchFamily="34" charset="0"/>
              </a:rPr>
              <a:t>associée</a:t>
            </a:r>
            <a:r>
              <a:rPr kumimoji="0" lang="fr-SN" sz="1900" i="0" u="none" strike="noStrike" kern="1200" cap="none" spc="0" normalizeH="0" baseline="0" noProof="0" dirty="0">
                <a:ln>
                  <a:noFill/>
                </a:ln>
                <a:solidFill>
                  <a:prstClr val="black"/>
                </a:solidFill>
                <a:effectLst/>
                <a:uLnTx/>
                <a:uFillTx/>
                <a:latin typeface="Gill Sans MT" panose="020B0502020104020203" pitchFamily="34" charset="0"/>
              </a:rPr>
              <a:t> </a:t>
            </a:r>
            <a:r>
              <a:rPr kumimoji="0" lang="fr-SN" sz="1900" i="0" u="none" strike="noStrike" kern="1200" cap="none" spc="0" normalizeH="0" baseline="0" noProof="0" dirty="0">
                <a:ln>
                  <a:noFill/>
                </a:ln>
                <a:effectLst/>
                <a:uLnTx/>
                <a:uFillTx/>
                <a:latin typeface="Gill Sans MT" panose="020B0502020104020203" pitchFamily="34" charset="0"/>
              </a:rPr>
              <a:t>l’</a:t>
            </a:r>
            <a:r>
              <a:rPr kumimoji="0" lang="fr-SN" sz="1900" i="0" u="none" strike="noStrike" kern="1200" cap="none" spc="0" normalizeH="0" baseline="0" noProof="0" dirty="0">
                <a:ln>
                  <a:noFill/>
                </a:ln>
                <a:solidFill>
                  <a:srgbClr val="0070C0"/>
                </a:solidFill>
                <a:effectLst/>
                <a:uLnTx/>
                <a:uFillTx/>
                <a:latin typeface="Gill Sans MT" panose="020B0502020104020203" pitchFamily="34" charset="0"/>
              </a:rPr>
              <a:t>Organisation Internationales pour les Migrations (OIM) – Bureau régional pour l’Afrique de l’Ouest et Centrale</a:t>
            </a:r>
          </a:p>
          <a:p>
            <a:pPr marL="0" marR="0" lvl="0" indent="0" algn="just" defTabSz="914400" rtl="0" eaLnBrk="1" fontAlgn="auto" latinLnBrk="0" hangingPunct="1">
              <a:lnSpc>
                <a:spcPct val="90000"/>
              </a:lnSpc>
              <a:spcBef>
                <a:spcPts val="2400"/>
              </a:spcBef>
              <a:spcAft>
                <a:spcPts val="0"/>
              </a:spcAft>
              <a:buClrTx/>
              <a:buSzTx/>
              <a:buFont typeface="Arial" panose="020B0604020202020204" pitchFamily="34" charset="0"/>
              <a:buNone/>
              <a:tabLst/>
              <a:defRPr/>
            </a:pPr>
            <a:endParaRPr kumimoji="0" lang="fr-FR" sz="2400" b="0"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xmlns="" id="{E62629E9-6330-4A13-810C-C4D3875D9972}"/>
              </a:ext>
            </a:extLst>
          </p:cNvPr>
          <p:cNvSpPr/>
          <p:nvPr/>
        </p:nvSpPr>
        <p:spPr>
          <a:xfrm>
            <a:off x="1253613" y="2793214"/>
            <a:ext cx="9713843" cy="717199"/>
          </a:xfrm>
          <a:prstGeom prst="rect">
            <a:avLst/>
          </a:prstGeom>
          <a:solidFill>
            <a:schemeClr val="bg1">
              <a:lumMod val="95000"/>
            </a:schemeClr>
          </a:solidFill>
          <a:ln>
            <a:noFill/>
          </a:ln>
        </p:spPr>
        <p:txBody>
          <a:bodyPr wrap="square">
            <a:spAutoFit/>
          </a:bodyPr>
          <a:lstStyle/>
          <a:p>
            <a:pPr algn="just">
              <a:spcBef>
                <a:spcPts val="2400"/>
              </a:spcBef>
            </a:pPr>
            <a:r>
              <a:rPr lang="fr-FR" sz="2000" dirty="0">
                <a:cs typeface="Trade Gothic LT Com Cn" panose="020B0806040303020004" pitchFamily="34" charset="0"/>
              </a:rPr>
              <a:t>«</a:t>
            </a:r>
            <a:r>
              <a:rPr lang="fr-FR" sz="2000" b="1" dirty="0">
                <a:cs typeface="Trade Gothic LT Com Cn" panose="020B0806040303020004" pitchFamily="34" charset="0"/>
              </a:rPr>
              <a:t> Amélioration de la </a:t>
            </a:r>
            <a:r>
              <a:rPr lang="fr-FR" sz="2000" b="1" dirty="0">
                <a:solidFill>
                  <a:schemeClr val="accent2">
                    <a:lumMod val="75000"/>
                  </a:schemeClr>
                </a:solidFill>
                <a:cs typeface="Trade Gothic LT Com Cn" panose="020B0806040303020004" pitchFamily="34" charset="0"/>
              </a:rPr>
              <a:t>Protection des Enfants et Jeunes en Mobilité (PROTEJEM) </a:t>
            </a:r>
            <a:r>
              <a:rPr lang="fr-FR" sz="2000" b="1" dirty="0">
                <a:cs typeface="Trade Gothic LT Com Cn" panose="020B0806040303020004" pitchFamily="34" charset="0"/>
              </a:rPr>
              <a:t>sur les principales routes migratoires d’Afrique de l’Ouest</a:t>
            </a:r>
            <a:r>
              <a:rPr lang="fr-FR" sz="2000" dirty="0">
                <a:cs typeface="Trade Gothic LT Com Cn" panose="020B0806040303020004" pitchFamily="34" charset="0"/>
              </a:rPr>
              <a:t>  »</a:t>
            </a:r>
          </a:p>
        </p:txBody>
      </p:sp>
      <p:sp>
        <p:nvSpPr>
          <p:cNvPr id="3" name="Rectángulo 2"/>
          <p:cNvSpPr/>
          <p:nvPr/>
        </p:nvSpPr>
        <p:spPr>
          <a:xfrm>
            <a:off x="1253614" y="1827897"/>
            <a:ext cx="9649444" cy="761555"/>
          </a:xfrm>
          <a:prstGeom prst="rect">
            <a:avLst/>
          </a:prstGeom>
        </p:spPr>
        <p:txBody>
          <a:bodyPr wrap="square">
            <a:spAutoFit/>
          </a:bodyPr>
          <a:lstStyle/>
          <a:p>
            <a:pPr>
              <a:lnSpc>
                <a:spcPct val="120000"/>
              </a:lnSpc>
            </a:pPr>
            <a:r>
              <a:rPr lang="fr-FR" sz="1900" dirty="0">
                <a:latin typeface="Gill Sans MT" panose="020B0502020104020203" pitchFamily="34" charset="0"/>
              </a:rPr>
              <a:t>Appel à manifestation d’intérêt du FFUE</a:t>
            </a:r>
            <a:r>
              <a:rPr lang="fr-FR" sz="1900" b="1" dirty="0">
                <a:latin typeface="Gill Sans MT" panose="020B0502020104020203" pitchFamily="34" charset="0"/>
              </a:rPr>
              <a:t> « Appui à la protection des migrants les plus vulnérables de l’Afrique de l’Ouest »</a:t>
            </a:r>
            <a:endParaRPr lang="fr-FR" sz="1900" b="1" i="1" dirty="0">
              <a:latin typeface="Gill Sans MT" panose="020B0502020104020203" pitchFamily="34" charset="0"/>
            </a:endParaRPr>
          </a:p>
        </p:txBody>
      </p:sp>
    </p:spTree>
    <p:extLst>
      <p:ext uri="{BB962C8B-B14F-4D97-AF65-F5344CB8AC3E}">
        <p14:creationId xmlns:p14="http://schemas.microsoft.com/office/powerpoint/2010/main" val="2667436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775" y="-159024"/>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4691098" y="336627"/>
            <a:ext cx="7390049" cy="482347"/>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fr-FR" sz="2800" b="1" dirty="0">
                <a:solidFill>
                  <a:schemeClr val="accent2">
                    <a:lumMod val="75000"/>
                  </a:schemeClr>
                </a:solidFill>
                <a:latin typeface="Gill Sans MT" panose="020B0502020104020203" pitchFamily="34" charset="0"/>
              </a:rPr>
              <a:t>Cartographie des services: vue d’ensemble</a:t>
            </a:r>
            <a:endParaRPr lang="en-US" sz="2800" b="1" dirty="0">
              <a:solidFill>
                <a:schemeClr val="accent2">
                  <a:lumMod val="75000"/>
                </a:schemeClr>
              </a:solidFill>
              <a:latin typeface="Gill Sans MT" panose="020B0502020104020203" pitchFamily="34" charset="0"/>
            </a:endParaRPr>
          </a:p>
        </p:txBody>
      </p:sp>
      <p:pic>
        <p:nvPicPr>
          <p:cNvPr id="9" name="Picture 2">
            <a:extLst>
              <a:ext uri="{FF2B5EF4-FFF2-40B4-BE49-F238E27FC236}">
                <a16:creationId xmlns:a16="http://schemas.microsoft.com/office/drawing/2014/main" xmlns="" id="{BB33F932-1B8A-4FFC-B0EB-F849DD9588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3591" y="4225100"/>
            <a:ext cx="3553011" cy="2157433"/>
          </a:xfrm>
          <a:prstGeom prst="rect">
            <a:avLst/>
          </a:prstGeom>
          <a:solidFill>
            <a:srgbClr val="FFFFFF"/>
          </a:solidFill>
          <a:ln>
            <a:solidFill>
              <a:schemeClr val="tx2"/>
            </a:solidFill>
          </a:ln>
        </p:spPr>
      </p:pic>
      <p:pic>
        <p:nvPicPr>
          <p:cNvPr id="11" name="Picture 12">
            <a:extLst>
              <a:ext uri="{FF2B5EF4-FFF2-40B4-BE49-F238E27FC236}">
                <a16:creationId xmlns:a16="http://schemas.microsoft.com/office/drawing/2014/main" xmlns="" id="{6BCB0CE9-377C-4C88-BB53-2223EBCAD9D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1328" y="4226022"/>
            <a:ext cx="3487229" cy="215651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2" name="Picture 8">
            <a:extLst>
              <a:ext uri="{FF2B5EF4-FFF2-40B4-BE49-F238E27FC236}">
                <a16:creationId xmlns:a16="http://schemas.microsoft.com/office/drawing/2014/main" xmlns="" id="{96778CA7-75CD-4597-B7A0-9F0C8605D9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3591" y="1608287"/>
            <a:ext cx="3435136" cy="2124298"/>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pic>
        <p:nvPicPr>
          <p:cNvPr id="14" name="Picture 10">
            <a:extLst>
              <a:ext uri="{FF2B5EF4-FFF2-40B4-BE49-F238E27FC236}">
                <a16:creationId xmlns:a16="http://schemas.microsoft.com/office/drawing/2014/main" xmlns="" id="{141874C7-CD6D-4A57-87F8-6BBCB9B542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01328" y="1608287"/>
            <a:ext cx="3487229" cy="2156512"/>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5800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791" y="-106016"/>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3343086" y="1253838"/>
            <a:ext cx="4705359" cy="842381"/>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fontScale="90000"/>
          </a:bodyPr>
          <a:lstStyle/>
          <a:p>
            <a:pPr algn="l"/>
            <a:r>
              <a:rPr lang="fr-FR" sz="2800" b="1" dirty="0">
                <a:solidFill>
                  <a:schemeClr val="accent2">
                    <a:lumMod val="75000"/>
                  </a:schemeClr>
                </a:solidFill>
                <a:latin typeface="Gill Sans MT" panose="020B0502020104020203" pitchFamily="34" charset="0"/>
              </a:rPr>
              <a:t>Analyse de la cartographie: </a:t>
            </a:r>
            <a:br>
              <a:rPr lang="fr-FR" sz="2800" b="1" dirty="0">
                <a:solidFill>
                  <a:schemeClr val="accent2">
                    <a:lumMod val="75000"/>
                  </a:schemeClr>
                </a:solidFill>
                <a:latin typeface="Gill Sans MT" panose="020B0502020104020203" pitchFamily="34" charset="0"/>
              </a:rPr>
            </a:br>
            <a:r>
              <a:rPr lang="fr-FR" sz="2800" b="1" dirty="0">
                <a:solidFill>
                  <a:schemeClr val="accent2">
                    <a:lumMod val="75000"/>
                  </a:schemeClr>
                </a:solidFill>
                <a:latin typeface="Gill Sans MT" panose="020B0502020104020203" pitchFamily="34" charset="0"/>
              </a:rPr>
              <a:t>points communs</a:t>
            </a:r>
            <a:endParaRPr lang="en-US" sz="2800" b="1" dirty="0">
              <a:solidFill>
                <a:schemeClr val="accent2">
                  <a:lumMod val="75000"/>
                </a:schemeClr>
              </a:solidFill>
              <a:latin typeface="Gill Sans MT" panose="020B0502020104020203" pitchFamily="34" charset="0"/>
            </a:endParaRPr>
          </a:p>
        </p:txBody>
      </p:sp>
      <p:sp>
        <p:nvSpPr>
          <p:cNvPr id="9" name="Marcador de contenido 3">
            <a:extLst>
              <a:ext uri="{FF2B5EF4-FFF2-40B4-BE49-F238E27FC236}">
                <a16:creationId xmlns:a16="http://schemas.microsoft.com/office/drawing/2014/main" xmlns="" id="{3F821553-8FB7-4539-B177-E0FF765D2FA8}"/>
              </a:ext>
            </a:extLst>
          </p:cNvPr>
          <p:cNvSpPr txBox="1">
            <a:spLocks/>
          </p:cNvSpPr>
          <p:nvPr/>
        </p:nvSpPr>
        <p:spPr>
          <a:xfrm>
            <a:off x="1423233" y="2339008"/>
            <a:ext cx="9183754" cy="363109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fr-FR" sz="2000" b="1" dirty="0">
                <a:solidFill>
                  <a:schemeClr val="accent2">
                    <a:lumMod val="75000"/>
                  </a:schemeClr>
                </a:solidFill>
                <a:latin typeface="Gill Sans MT" panose="020B0502020104020203" pitchFamily="34" charset="0"/>
                <a:ea typeface="Calibri" panose="020F0502020204030204" pitchFamily="34" charset="0"/>
              </a:rPr>
              <a:t>Services insuffisants </a:t>
            </a:r>
            <a:r>
              <a:rPr lang="fr-FR" sz="2000" dirty="0">
                <a:latin typeface="Gill Sans MT" panose="020B0502020104020203" pitchFamily="34" charset="0"/>
                <a:ea typeface="Calibri" panose="020F0502020204030204" pitchFamily="34" charset="0"/>
              </a:rPr>
              <a:t>par rapport aux besoins exprimés et/ou observés au niveau des EJM</a:t>
            </a:r>
          </a:p>
          <a:p>
            <a:pPr>
              <a:lnSpc>
                <a:spcPct val="100000"/>
              </a:lnSpc>
            </a:pPr>
            <a:r>
              <a:rPr lang="fr-FR" sz="2000" dirty="0">
                <a:latin typeface="Gill Sans MT" panose="020B0502020104020203" pitchFamily="34" charset="0"/>
                <a:ea typeface="Calibri" panose="020F0502020204030204" pitchFamily="34" charset="0"/>
              </a:rPr>
              <a:t>les structures de prise en charge sont perçues par les EJM, plus comme </a:t>
            </a:r>
            <a:r>
              <a:rPr lang="fr-FR" sz="2000" b="1" dirty="0">
                <a:solidFill>
                  <a:schemeClr val="accent2">
                    <a:lumMod val="75000"/>
                  </a:schemeClr>
                </a:solidFill>
                <a:latin typeface="Gill Sans MT" panose="020B0502020104020203" pitchFamily="34" charset="0"/>
                <a:ea typeface="Calibri" panose="020F0502020204030204" pitchFamily="34" charset="0"/>
              </a:rPr>
              <a:t>des obstacles au projet migratoire</a:t>
            </a:r>
            <a:r>
              <a:rPr lang="fr-FR" sz="2000" dirty="0">
                <a:latin typeface="Gill Sans MT" panose="020B0502020104020203" pitchFamily="34" charset="0"/>
                <a:ea typeface="Calibri" panose="020F0502020204030204" pitchFamily="34" charset="0"/>
              </a:rPr>
              <a:t> que des appuis </a:t>
            </a:r>
          </a:p>
          <a:p>
            <a:pPr>
              <a:lnSpc>
                <a:spcPct val="100000"/>
              </a:lnSpc>
            </a:pPr>
            <a:r>
              <a:rPr lang="fr-FR" sz="2000" dirty="0">
                <a:latin typeface="Gill Sans MT" panose="020B0502020104020203" pitchFamily="34" charset="0"/>
                <a:ea typeface="Calibri" panose="020F0502020204030204" pitchFamily="34" charset="0"/>
              </a:rPr>
              <a:t>Les services institutionnels ne se trouvent </a:t>
            </a:r>
            <a:r>
              <a:rPr lang="fr-FR" sz="2000" b="1" dirty="0">
                <a:solidFill>
                  <a:schemeClr val="accent2">
                    <a:lumMod val="75000"/>
                  </a:schemeClr>
                </a:solidFill>
                <a:latin typeface="Gill Sans MT" panose="020B0502020104020203" pitchFamily="34" charset="0"/>
                <a:ea typeface="Calibri" panose="020F0502020204030204" pitchFamily="34" charset="0"/>
              </a:rPr>
              <a:t>pas forcément sur les routes migratoires</a:t>
            </a:r>
          </a:p>
          <a:p>
            <a:pPr>
              <a:lnSpc>
                <a:spcPct val="100000"/>
              </a:lnSpc>
            </a:pPr>
            <a:r>
              <a:rPr lang="fr-FR" sz="2000" b="1" dirty="0">
                <a:solidFill>
                  <a:schemeClr val="accent2">
                    <a:lumMod val="75000"/>
                  </a:schemeClr>
                </a:solidFill>
                <a:latin typeface="Gill Sans MT" panose="020B0502020104020203" pitchFamily="34" charset="0"/>
                <a:ea typeface="Calibri" panose="020F0502020204030204" pitchFamily="34" charset="0"/>
              </a:rPr>
              <a:t>L’identification des filles</a:t>
            </a:r>
            <a:r>
              <a:rPr lang="fr-FR" sz="2000" b="1" dirty="0">
                <a:latin typeface="Gill Sans MT" panose="020B0502020104020203" pitchFamily="34" charset="0"/>
                <a:ea typeface="Calibri" panose="020F0502020204030204" pitchFamily="34" charset="0"/>
              </a:rPr>
              <a:t> </a:t>
            </a:r>
            <a:r>
              <a:rPr lang="fr-FR" sz="2000" dirty="0">
                <a:latin typeface="Gill Sans MT" panose="020B0502020104020203" pitchFamily="34" charset="0"/>
                <a:ea typeface="Calibri" panose="020F0502020204030204" pitchFamily="34" charset="0"/>
              </a:rPr>
              <a:t>semble être un problème récurrent </a:t>
            </a:r>
          </a:p>
          <a:p>
            <a:pPr>
              <a:lnSpc>
                <a:spcPct val="100000"/>
              </a:lnSpc>
            </a:pPr>
            <a:r>
              <a:rPr lang="fr-FR" sz="2000" b="1" dirty="0">
                <a:solidFill>
                  <a:schemeClr val="accent2">
                    <a:lumMod val="75000"/>
                  </a:schemeClr>
                </a:solidFill>
                <a:latin typeface="Gill Sans MT" panose="020B0502020104020203" pitchFamily="34" charset="0"/>
              </a:rPr>
              <a:t>Peu de proactivités </a:t>
            </a:r>
            <a:r>
              <a:rPr lang="fr-FR" sz="2000" dirty="0">
                <a:latin typeface="Gill Sans MT" panose="020B0502020104020203" pitchFamily="34" charset="0"/>
              </a:rPr>
              <a:t>des services institutionnels pour identifier les EJM</a:t>
            </a:r>
            <a:endParaRPr lang="es-ES" sz="2000" dirty="0">
              <a:latin typeface="Gill Sans MT" panose="020B0502020104020203" pitchFamily="34" charset="0"/>
            </a:endParaRPr>
          </a:p>
        </p:txBody>
      </p:sp>
    </p:spTree>
    <p:extLst>
      <p:ext uri="{BB962C8B-B14F-4D97-AF65-F5344CB8AC3E}">
        <p14:creationId xmlns:p14="http://schemas.microsoft.com/office/powerpoint/2010/main" val="4161530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5775" y="-92764"/>
            <a:ext cx="4174435" cy="1719024"/>
          </a:xfrm>
          <a:prstGeom prst="rect">
            <a:avLst/>
          </a:prstGeom>
        </p:spPr>
      </p:pic>
      <p:sp>
        <p:nvSpPr>
          <p:cNvPr id="11" name="Marcador de contenido 2">
            <a:extLst>
              <a:ext uri="{FF2B5EF4-FFF2-40B4-BE49-F238E27FC236}">
                <a16:creationId xmlns:a16="http://schemas.microsoft.com/office/drawing/2014/main" xmlns="" id="{879CD079-6B4C-4C9F-9699-862E9384C16C}"/>
              </a:ext>
            </a:extLst>
          </p:cNvPr>
          <p:cNvSpPr txBox="1">
            <a:spLocks/>
          </p:cNvSpPr>
          <p:nvPr/>
        </p:nvSpPr>
        <p:spPr>
          <a:xfrm>
            <a:off x="1745265" y="2394956"/>
            <a:ext cx="4232257" cy="1719015"/>
          </a:xfrm>
          <a:prstGeom prst="rect">
            <a:avLst/>
          </a:prstGeom>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rgbClr val="F0A22E"/>
              </a:buClr>
              <a:buSzPct val="70000"/>
              <a:defRPr/>
            </a:pPr>
            <a:r>
              <a:rPr lang="fr-FR" sz="8000" dirty="0"/>
              <a:t>Identification de pratiques communautaires, mais elles ne sont pas garantes du respect des droits des EJM</a:t>
            </a:r>
          </a:p>
          <a:p>
            <a:pPr algn="just">
              <a:buClr>
                <a:srgbClr val="F0A22E"/>
              </a:buClr>
              <a:buSzPct val="70000"/>
              <a:defRPr/>
            </a:pPr>
            <a:r>
              <a:rPr lang="fr-FR" sz="8000" dirty="0"/>
              <a:t>A l’intérieur du pays se trouvent des villes sans services pour les EJM (ex de Pita)</a:t>
            </a:r>
          </a:p>
          <a:p>
            <a:endParaRPr lang="es-ES" dirty="0"/>
          </a:p>
          <a:p>
            <a:endParaRPr lang="es-ES" dirty="0"/>
          </a:p>
        </p:txBody>
      </p:sp>
      <p:sp>
        <p:nvSpPr>
          <p:cNvPr id="9" name="Marcador de contenido 2">
            <a:extLst>
              <a:ext uri="{FF2B5EF4-FFF2-40B4-BE49-F238E27FC236}">
                <a16:creationId xmlns:a16="http://schemas.microsoft.com/office/drawing/2014/main" xmlns="" id="{6F1F3214-FAC9-43BD-8E16-608259EF3C5F}"/>
              </a:ext>
            </a:extLst>
          </p:cNvPr>
          <p:cNvSpPr txBox="1">
            <a:spLocks/>
          </p:cNvSpPr>
          <p:nvPr/>
        </p:nvSpPr>
        <p:spPr>
          <a:xfrm>
            <a:off x="6559826" y="2554179"/>
            <a:ext cx="4232257" cy="1038219"/>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buClr>
                <a:srgbClr val="F0A22E"/>
              </a:buClr>
              <a:buSzPct val="70000"/>
              <a:defRPr/>
            </a:pPr>
            <a:r>
              <a:rPr lang="fr-FR" dirty="0"/>
              <a:t>Identification de pratiques communautaires, mais elles ne sont pas garantes du respect des droits des EJM</a:t>
            </a:r>
          </a:p>
          <a:p>
            <a:endParaRPr lang="es-ES" dirty="0"/>
          </a:p>
          <a:p>
            <a:endParaRPr lang="es-ES" dirty="0"/>
          </a:p>
        </p:txBody>
      </p:sp>
      <p:sp>
        <p:nvSpPr>
          <p:cNvPr id="12" name="Marcador de contenido 2">
            <a:extLst>
              <a:ext uri="{FF2B5EF4-FFF2-40B4-BE49-F238E27FC236}">
                <a16:creationId xmlns:a16="http://schemas.microsoft.com/office/drawing/2014/main" xmlns="" id="{1255D809-DA11-40A8-ABEB-8C9A5E2BE183}"/>
              </a:ext>
            </a:extLst>
          </p:cNvPr>
          <p:cNvSpPr txBox="1">
            <a:spLocks/>
          </p:cNvSpPr>
          <p:nvPr/>
        </p:nvSpPr>
        <p:spPr>
          <a:xfrm>
            <a:off x="1741888" y="4902626"/>
            <a:ext cx="4232257" cy="94211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F0A22E"/>
              </a:buClr>
              <a:buSzPct val="70000"/>
              <a:defRPr/>
            </a:pPr>
            <a:r>
              <a:rPr lang="fr-FR" sz="2000" dirty="0"/>
              <a:t>Existence de centres d’accueil mais ces derniers sont vétustes et manquent de ressources humaines</a:t>
            </a:r>
          </a:p>
          <a:p>
            <a:endParaRPr lang="es-ES" dirty="0"/>
          </a:p>
          <a:p>
            <a:endParaRPr lang="es-ES" dirty="0"/>
          </a:p>
        </p:txBody>
      </p:sp>
      <p:sp>
        <p:nvSpPr>
          <p:cNvPr id="14" name="Marcador de contenido 2">
            <a:extLst>
              <a:ext uri="{FF2B5EF4-FFF2-40B4-BE49-F238E27FC236}">
                <a16:creationId xmlns:a16="http://schemas.microsoft.com/office/drawing/2014/main" xmlns="" id="{414BF5F3-E367-4EE1-8DA6-036F311FE086}"/>
              </a:ext>
            </a:extLst>
          </p:cNvPr>
          <p:cNvSpPr txBox="1">
            <a:spLocks/>
          </p:cNvSpPr>
          <p:nvPr/>
        </p:nvSpPr>
        <p:spPr>
          <a:xfrm>
            <a:off x="6626085" y="4858723"/>
            <a:ext cx="4232257" cy="9987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Clr>
                <a:srgbClr val="F0A22E"/>
              </a:buClr>
              <a:buSzPct val="70000"/>
              <a:defRPr/>
            </a:pPr>
            <a:r>
              <a:rPr lang="fr-FR" sz="2000" dirty="0"/>
              <a:t>Intègre les procédures standards de PEC de la CEDEAO dans son droit domestique mais mal appliqué</a:t>
            </a:r>
          </a:p>
          <a:p>
            <a:endParaRPr lang="es-ES" sz="2800" dirty="0"/>
          </a:p>
          <a:p>
            <a:endParaRPr lang="es-ES" sz="2800" dirty="0"/>
          </a:p>
        </p:txBody>
      </p:sp>
      <p:cxnSp>
        <p:nvCxnSpPr>
          <p:cNvPr id="15" name="Conector recto 14">
            <a:extLst>
              <a:ext uri="{FF2B5EF4-FFF2-40B4-BE49-F238E27FC236}">
                <a16:creationId xmlns:a16="http://schemas.microsoft.com/office/drawing/2014/main" xmlns="" id="{B975A338-556C-41C9-AFEA-2D2CCCA0D3A8}"/>
              </a:ext>
            </a:extLst>
          </p:cNvPr>
          <p:cNvCxnSpPr>
            <a:cxnSpLocks/>
          </p:cNvCxnSpPr>
          <p:nvPr/>
        </p:nvCxnSpPr>
        <p:spPr>
          <a:xfrm>
            <a:off x="6202411" y="1964825"/>
            <a:ext cx="3" cy="4281698"/>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Conector recto 17">
            <a:extLst>
              <a:ext uri="{FF2B5EF4-FFF2-40B4-BE49-F238E27FC236}">
                <a16:creationId xmlns:a16="http://schemas.microsoft.com/office/drawing/2014/main" xmlns="" id="{E7CAB48E-945F-4CFA-8C1F-D51F20374E7B}"/>
              </a:ext>
            </a:extLst>
          </p:cNvPr>
          <p:cNvCxnSpPr>
            <a:cxnSpLocks/>
          </p:cNvCxnSpPr>
          <p:nvPr/>
        </p:nvCxnSpPr>
        <p:spPr>
          <a:xfrm>
            <a:off x="1855170" y="4274225"/>
            <a:ext cx="8827002" cy="0"/>
          </a:xfrm>
          <a:prstGeom prst="line">
            <a:avLst/>
          </a:prstGeom>
          <a:ln w="952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CuadroTexto 18">
            <a:extLst>
              <a:ext uri="{FF2B5EF4-FFF2-40B4-BE49-F238E27FC236}">
                <a16:creationId xmlns:a16="http://schemas.microsoft.com/office/drawing/2014/main" xmlns="" id="{8A2D08D6-3C38-442A-AC15-D0A764342BCE}"/>
              </a:ext>
            </a:extLst>
          </p:cNvPr>
          <p:cNvSpPr txBox="1"/>
          <p:nvPr/>
        </p:nvSpPr>
        <p:spPr>
          <a:xfrm>
            <a:off x="1696287" y="1898892"/>
            <a:ext cx="1156641" cy="400110"/>
          </a:xfrm>
          <a:prstGeom prst="rect">
            <a:avLst/>
          </a:prstGeom>
          <a:noFill/>
        </p:spPr>
        <p:txBody>
          <a:bodyPr wrap="square" rtlCol="0">
            <a:spAutoFit/>
          </a:bodyPr>
          <a:lstStyle/>
          <a:p>
            <a:pPr algn="ctr"/>
            <a:r>
              <a:rPr lang="es-ES" sz="2000" b="1" dirty="0">
                <a:solidFill>
                  <a:schemeClr val="accent2">
                    <a:lumMod val="75000"/>
                  </a:schemeClr>
                </a:solidFill>
              </a:rPr>
              <a:t>Guinée</a:t>
            </a:r>
          </a:p>
        </p:txBody>
      </p:sp>
      <p:sp>
        <p:nvSpPr>
          <p:cNvPr id="20" name="CuadroTexto 19">
            <a:extLst>
              <a:ext uri="{FF2B5EF4-FFF2-40B4-BE49-F238E27FC236}">
                <a16:creationId xmlns:a16="http://schemas.microsoft.com/office/drawing/2014/main" xmlns="" id="{D46589E4-164D-4443-9681-A2510474BB0D}"/>
              </a:ext>
            </a:extLst>
          </p:cNvPr>
          <p:cNvSpPr txBox="1"/>
          <p:nvPr/>
        </p:nvSpPr>
        <p:spPr>
          <a:xfrm>
            <a:off x="6574255" y="4419999"/>
            <a:ext cx="1635019" cy="400110"/>
          </a:xfrm>
          <a:prstGeom prst="rect">
            <a:avLst/>
          </a:prstGeom>
          <a:noFill/>
        </p:spPr>
        <p:txBody>
          <a:bodyPr wrap="square" rtlCol="0">
            <a:spAutoFit/>
          </a:bodyPr>
          <a:lstStyle/>
          <a:p>
            <a:pPr algn="ctr"/>
            <a:r>
              <a:rPr lang="es-ES" sz="2000" b="1" dirty="0">
                <a:solidFill>
                  <a:schemeClr val="accent2">
                    <a:lumMod val="75000"/>
                  </a:schemeClr>
                </a:solidFill>
              </a:rPr>
              <a:t>Côte d’Ivoire</a:t>
            </a:r>
          </a:p>
        </p:txBody>
      </p:sp>
      <p:sp>
        <p:nvSpPr>
          <p:cNvPr id="21" name="CuadroTexto 20">
            <a:extLst>
              <a:ext uri="{FF2B5EF4-FFF2-40B4-BE49-F238E27FC236}">
                <a16:creationId xmlns:a16="http://schemas.microsoft.com/office/drawing/2014/main" xmlns="" id="{F1AE0FE5-18B5-4C03-9281-6AD576DF76D2}"/>
              </a:ext>
            </a:extLst>
          </p:cNvPr>
          <p:cNvSpPr txBox="1"/>
          <p:nvPr/>
        </p:nvSpPr>
        <p:spPr>
          <a:xfrm>
            <a:off x="6427301" y="1919966"/>
            <a:ext cx="1333170" cy="400110"/>
          </a:xfrm>
          <a:prstGeom prst="rect">
            <a:avLst/>
          </a:prstGeom>
          <a:noFill/>
        </p:spPr>
        <p:txBody>
          <a:bodyPr wrap="square" rtlCol="0">
            <a:spAutoFit/>
          </a:bodyPr>
          <a:lstStyle/>
          <a:p>
            <a:pPr algn="ctr"/>
            <a:r>
              <a:rPr lang="es-ES" sz="2000" b="1" dirty="0">
                <a:solidFill>
                  <a:schemeClr val="accent2">
                    <a:lumMod val="75000"/>
                  </a:schemeClr>
                </a:solidFill>
              </a:rPr>
              <a:t>Gambie</a:t>
            </a:r>
          </a:p>
        </p:txBody>
      </p:sp>
      <p:sp>
        <p:nvSpPr>
          <p:cNvPr id="22" name="CuadroTexto 21">
            <a:extLst>
              <a:ext uri="{FF2B5EF4-FFF2-40B4-BE49-F238E27FC236}">
                <a16:creationId xmlns:a16="http://schemas.microsoft.com/office/drawing/2014/main" xmlns="" id="{2AFC6F87-8A63-4B40-8D19-C9D4E2204E83}"/>
              </a:ext>
            </a:extLst>
          </p:cNvPr>
          <p:cNvSpPr txBox="1"/>
          <p:nvPr/>
        </p:nvSpPr>
        <p:spPr>
          <a:xfrm>
            <a:off x="1696287" y="4419997"/>
            <a:ext cx="1226340" cy="400110"/>
          </a:xfrm>
          <a:prstGeom prst="rect">
            <a:avLst/>
          </a:prstGeom>
          <a:noFill/>
        </p:spPr>
        <p:txBody>
          <a:bodyPr wrap="square" rtlCol="0">
            <a:spAutoFit/>
          </a:bodyPr>
          <a:lstStyle/>
          <a:p>
            <a:pPr algn="ctr"/>
            <a:r>
              <a:rPr lang="es-ES" sz="2000" b="1" dirty="0">
                <a:solidFill>
                  <a:schemeClr val="accent2">
                    <a:lumMod val="75000"/>
                  </a:schemeClr>
                </a:solidFill>
              </a:rPr>
              <a:t>Sénégal</a:t>
            </a:r>
          </a:p>
        </p:txBody>
      </p:sp>
      <p:sp>
        <p:nvSpPr>
          <p:cNvPr id="23" name="Title 1">
            <a:extLst>
              <a:ext uri="{FF2B5EF4-FFF2-40B4-BE49-F238E27FC236}">
                <a16:creationId xmlns:a16="http://schemas.microsoft.com/office/drawing/2014/main" xmlns="" id="{7BA35E01-5E29-48CB-B8EC-8393EEBC655D}"/>
              </a:ext>
            </a:extLst>
          </p:cNvPr>
          <p:cNvSpPr>
            <a:spLocks noGrp="1"/>
          </p:cNvSpPr>
          <p:nvPr>
            <p:ph type="ctrTitle"/>
          </p:nvPr>
        </p:nvSpPr>
        <p:spPr>
          <a:xfrm>
            <a:off x="3291328" y="1070161"/>
            <a:ext cx="4705359" cy="842381"/>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fontScale="90000"/>
          </a:bodyPr>
          <a:lstStyle/>
          <a:p>
            <a:pPr algn="l"/>
            <a:r>
              <a:rPr lang="fr-FR" sz="2800" b="1" dirty="0">
                <a:solidFill>
                  <a:schemeClr val="accent2">
                    <a:lumMod val="75000"/>
                  </a:schemeClr>
                </a:solidFill>
                <a:latin typeface="Gill Sans MT" panose="020B0502020104020203" pitchFamily="34" charset="0"/>
              </a:rPr>
              <a:t>Analyse de la cartographie: </a:t>
            </a:r>
            <a:br>
              <a:rPr lang="fr-FR" sz="2800" b="1" dirty="0">
                <a:solidFill>
                  <a:schemeClr val="accent2">
                    <a:lumMod val="75000"/>
                  </a:schemeClr>
                </a:solidFill>
                <a:latin typeface="Gill Sans MT" panose="020B0502020104020203" pitchFamily="34" charset="0"/>
              </a:rPr>
            </a:br>
            <a:r>
              <a:rPr lang="fr-FR" sz="2800" b="1" dirty="0">
                <a:solidFill>
                  <a:schemeClr val="accent2">
                    <a:lumMod val="75000"/>
                  </a:schemeClr>
                </a:solidFill>
                <a:latin typeface="Gill Sans MT" panose="020B0502020104020203" pitchFamily="34" charset="0"/>
              </a:rPr>
              <a:t>spécificité par pays</a:t>
            </a:r>
            <a:endParaRPr lang="en-US" sz="2800" b="1" dirty="0">
              <a:solidFill>
                <a:schemeClr val="accent2">
                  <a:lumMod val="75000"/>
                </a:schemeClr>
              </a:solidFill>
              <a:latin typeface="Gill Sans MT" panose="020B0502020104020203" pitchFamily="34" charset="0"/>
            </a:endParaRPr>
          </a:p>
        </p:txBody>
      </p:sp>
    </p:spTree>
    <p:extLst>
      <p:ext uri="{BB962C8B-B14F-4D97-AF65-F5344CB8AC3E}">
        <p14:creationId xmlns:p14="http://schemas.microsoft.com/office/powerpoint/2010/main" val="3021560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024" y="-106016"/>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3321248" y="1330939"/>
            <a:ext cx="5536218" cy="564138"/>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fontScale="90000"/>
          </a:bodyPr>
          <a:lstStyle/>
          <a:p>
            <a:pPr algn="l"/>
            <a:r>
              <a:rPr lang="fr-FR" sz="2800" b="1" dirty="0">
                <a:solidFill>
                  <a:schemeClr val="accent2">
                    <a:lumMod val="75000"/>
                  </a:schemeClr>
                </a:solidFill>
                <a:latin typeface="Gill Sans MT" panose="020B0502020104020203" pitchFamily="34" charset="0"/>
              </a:rPr>
              <a:t>Recommandations tirées de l’étude</a:t>
            </a:r>
            <a:endParaRPr lang="en-US" sz="2800" b="1" dirty="0">
              <a:solidFill>
                <a:schemeClr val="accent2">
                  <a:lumMod val="75000"/>
                </a:schemeClr>
              </a:solidFill>
              <a:latin typeface="Gill Sans MT" panose="020B0502020104020203" pitchFamily="34" charset="0"/>
            </a:endParaRPr>
          </a:p>
        </p:txBody>
      </p:sp>
      <p:sp>
        <p:nvSpPr>
          <p:cNvPr id="9" name="Marcador de contenido 3">
            <a:extLst>
              <a:ext uri="{FF2B5EF4-FFF2-40B4-BE49-F238E27FC236}">
                <a16:creationId xmlns:a16="http://schemas.microsoft.com/office/drawing/2014/main" xmlns="" id="{3F821553-8FB7-4539-B177-E0FF765D2FA8}"/>
              </a:ext>
            </a:extLst>
          </p:cNvPr>
          <p:cNvSpPr txBox="1">
            <a:spLocks/>
          </p:cNvSpPr>
          <p:nvPr/>
        </p:nvSpPr>
        <p:spPr>
          <a:xfrm>
            <a:off x="1335199" y="1836011"/>
            <a:ext cx="4343400" cy="4724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s-ES" dirty="0"/>
          </a:p>
        </p:txBody>
      </p:sp>
      <p:sp>
        <p:nvSpPr>
          <p:cNvPr id="11" name="Marcador de contenido 2">
            <a:extLst>
              <a:ext uri="{FF2B5EF4-FFF2-40B4-BE49-F238E27FC236}">
                <a16:creationId xmlns:a16="http://schemas.microsoft.com/office/drawing/2014/main" xmlns="" id="{879CD079-6B4C-4C9F-9699-862E9384C16C}"/>
              </a:ext>
            </a:extLst>
          </p:cNvPr>
          <p:cNvSpPr txBox="1">
            <a:spLocks/>
          </p:cNvSpPr>
          <p:nvPr/>
        </p:nvSpPr>
        <p:spPr>
          <a:xfrm>
            <a:off x="5834781" y="1836011"/>
            <a:ext cx="4191000" cy="472440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s-ES" dirty="0"/>
          </a:p>
          <a:p>
            <a:endParaRPr lang="es-ES" dirty="0"/>
          </a:p>
        </p:txBody>
      </p:sp>
      <p:pic>
        <p:nvPicPr>
          <p:cNvPr id="6" name="Picture 5">
            <a:extLst>
              <a:ext uri="{FF2B5EF4-FFF2-40B4-BE49-F238E27FC236}">
                <a16:creationId xmlns:a16="http://schemas.microsoft.com/office/drawing/2014/main" xmlns="" id="{EDAC7F9A-1FFA-4912-8399-449CA40AE736}"/>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9262"/>
          <a:stretch/>
        </p:blipFill>
        <p:spPr>
          <a:xfrm>
            <a:off x="3003979" y="2082376"/>
            <a:ext cx="5969589" cy="3973729"/>
          </a:xfrm>
          <a:prstGeom prst="rect">
            <a:avLst/>
          </a:prstGeom>
          <a:ln>
            <a:solidFill>
              <a:schemeClr val="tx2"/>
            </a:solidFill>
          </a:ln>
        </p:spPr>
      </p:pic>
    </p:spTree>
    <p:extLst>
      <p:ext uri="{BB962C8B-B14F-4D97-AF65-F5344CB8AC3E}">
        <p14:creationId xmlns:p14="http://schemas.microsoft.com/office/powerpoint/2010/main" val="33710111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79" y="-119269"/>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1629161" y="2067339"/>
            <a:ext cx="8085867" cy="556591"/>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en-US" sz="2800" b="1" dirty="0">
                <a:solidFill>
                  <a:schemeClr val="accent2">
                    <a:lumMod val="75000"/>
                  </a:schemeClr>
                </a:solidFill>
                <a:latin typeface="Gill Sans MT" panose="020B0502020104020203" pitchFamily="34" charset="0"/>
              </a:rPr>
              <a:t>Recommandations pour l’identification des EJM</a:t>
            </a:r>
          </a:p>
        </p:txBody>
      </p:sp>
      <p:sp>
        <p:nvSpPr>
          <p:cNvPr id="11" name="Marcador de contenido 2">
            <a:extLst>
              <a:ext uri="{FF2B5EF4-FFF2-40B4-BE49-F238E27FC236}">
                <a16:creationId xmlns:a16="http://schemas.microsoft.com/office/drawing/2014/main" xmlns="" id="{879CD079-6B4C-4C9F-9699-862E9384C16C}"/>
              </a:ext>
            </a:extLst>
          </p:cNvPr>
          <p:cNvSpPr txBox="1">
            <a:spLocks/>
          </p:cNvSpPr>
          <p:nvPr/>
        </p:nvSpPr>
        <p:spPr>
          <a:xfrm>
            <a:off x="1593254" y="3246781"/>
            <a:ext cx="6423455" cy="20654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Font typeface="Arial" panose="020B0604020202020204" pitchFamily="34" charset="0"/>
              <a:buChar char="•"/>
            </a:pPr>
            <a:r>
              <a:rPr lang="es-ES" sz="2200" dirty="0">
                <a:latin typeface="Gill Sans MT" panose="020B0502020104020203" pitchFamily="34" charset="0"/>
              </a:rPr>
              <a:t>Identification proactive</a:t>
            </a:r>
          </a:p>
          <a:p>
            <a:pPr marL="342900" indent="-342900" algn="l">
              <a:lnSpc>
                <a:spcPct val="150000"/>
              </a:lnSpc>
              <a:buFont typeface="Arial" panose="020B0604020202020204" pitchFamily="34" charset="0"/>
              <a:buChar char="•"/>
            </a:pPr>
            <a:r>
              <a:rPr lang="es-ES" sz="2200" dirty="0" err="1">
                <a:latin typeface="Gill Sans MT" panose="020B0502020104020203" pitchFamily="34" charset="0"/>
              </a:rPr>
              <a:t>Ecoute</a:t>
            </a:r>
            <a:r>
              <a:rPr lang="es-ES" sz="2200" dirty="0">
                <a:latin typeface="Gill Sans MT" panose="020B0502020104020203" pitchFamily="34" charset="0"/>
              </a:rPr>
              <a:t> et mise à </a:t>
            </a:r>
            <a:r>
              <a:rPr lang="es-ES" sz="2200" dirty="0" err="1">
                <a:latin typeface="Gill Sans MT" panose="020B0502020104020203" pitchFamily="34" charset="0"/>
              </a:rPr>
              <a:t>disposition</a:t>
            </a:r>
            <a:r>
              <a:rPr lang="es-ES" sz="2200" dirty="0">
                <a:latin typeface="Gill Sans MT" panose="020B0502020104020203" pitchFamily="34" charset="0"/>
              </a:rPr>
              <a:t> </a:t>
            </a:r>
            <a:r>
              <a:rPr lang="es-ES" sz="2200" dirty="0" err="1">
                <a:latin typeface="Gill Sans MT" panose="020B0502020104020203" pitchFamily="34" charset="0"/>
              </a:rPr>
              <a:t>d’information</a:t>
            </a:r>
            <a:r>
              <a:rPr lang="es-ES" sz="2200" dirty="0">
                <a:latin typeface="Gill Sans MT" panose="020B0502020104020203" pitchFamily="34" charset="0"/>
              </a:rPr>
              <a:t> fiable</a:t>
            </a:r>
          </a:p>
          <a:p>
            <a:pPr marL="342900" indent="-342900" algn="l">
              <a:lnSpc>
                <a:spcPct val="150000"/>
              </a:lnSpc>
              <a:buFont typeface="Arial" panose="020B0604020202020204" pitchFamily="34" charset="0"/>
              <a:buChar char="•"/>
            </a:pPr>
            <a:r>
              <a:rPr lang="es-ES" sz="2200" dirty="0" err="1">
                <a:latin typeface="Gill Sans MT" panose="020B0502020104020203" pitchFamily="34" charset="0"/>
              </a:rPr>
              <a:t>Relais</a:t>
            </a:r>
            <a:r>
              <a:rPr lang="es-ES" sz="2200" dirty="0">
                <a:latin typeface="Gill Sans MT" panose="020B0502020104020203" pitchFamily="34" charset="0"/>
              </a:rPr>
              <a:t>/portes </a:t>
            </a:r>
            <a:r>
              <a:rPr lang="es-ES" sz="2200" dirty="0" err="1">
                <a:latin typeface="Gill Sans MT" panose="020B0502020104020203" pitchFamily="34" charset="0"/>
              </a:rPr>
              <a:t>d’entrée</a:t>
            </a:r>
            <a:r>
              <a:rPr lang="es-ES" sz="2200" dirty="0">
                <a:latin typeface="Gill Sans MT" panose="020B0502020104020203" pitchFamily="34" charset="0"/>
              </a:rPr>
              <a:t> </a:t>
            </a:r>
            <a:r>
              <a:rPr lang="es-ES" sz="2200" dirty="0" err="1">
                <a:latin typeface="Gill Sans MT" panose="020B0502020104020203" pitchFamily="34" charset="0"/>
              </a:rPr>
              <a:t>au</a:t>
            </a:r>
            <a:r>
              <a:rPr lang="es-ES" sz="2200" dirty="0">
                <a:latin typeface="Gill Sans MT" panose="020B0502020104020203" pitchFamily="34" charset="0"/>
              </a:rPr>
              <a:t> </a:t>
            </a:r>
            <a:r>
              <a:rPr lang="es-ES" sz="2200" dirty="0" err="1">
                <a:latin typeface="Gill Sans MT" panose="020B0502020104020203" pitchFamily="34" charset="0"/>
              </a:rPr>
              <a:t>niveau</a:t>
            </a:r>
            <a:r>
              <a:rPr lang="es-ES" sz="2200" dirty="0">
                <a:latin typeface="Gill Sans MT" panose="020B0502020104020203" pitchFamily="34" charset="0"/>
              </a:rPr>
              <a:t> </a:t>
            </a:r>
            <a:r>
              <a:rPr lang="es-ES" sz="2200" dirty="0" err="1">
                <a:latin typeface="Gill Sans MT" panose="020B0502020104020203" pitchFamily="34" charset="0"/>
              </a:rPr>
              <a:t>communautaire</a:t>
            </a:r>
            <a:endParaRPr lang="es-ES" sz="2200" dirty="0">
              <a:latin typeface="Gill Sans MT" panose="020B0502020104020203" pitchFamily="34" charset="0"/>
            </a:endParaRPr>
          </a:p>
          <a:p>
            <a:pPr marL="342900" indent="-342900" algn="l">
              <a:lnSpc>
                <a:spcPct val="150000"/>
              </a:lnSpc>
              <a:buFont typeface="Arial" panose="020B0604020202020204" pitchFamily="34" charset="0"/>
              <a:buChar char="•"/>
            </a:pPr>
            <a:endParaRPr lang="es-ES" sz="2200" dirty="0">
              <a:latin typeface="Gill Sans MT" panose="020B0502020104020203" pitchFamily="34" charset="0"/>
            </a:endParaRPr>
          </a:p>
          <a:p>
            <a:pPr>
              <a:lnSpc>
                <a:spcPct val="150000"/>
              </a:lnSpc>
            </a:pPr>
            <a:endParaRPr lang="es-ES" sz="2200" dirty="0">
              <a:latin typeface="Gill Sans MT" panose="020B0502020104020203" pitchFamily="34" charset="0"/>
            </a:endParaRPr>
          </a:p>
        </p:txBody>
      </p:sp>
    </p:spTree>
    <p:extLst>
      <p:ext uri="{BB962C8B-B14F-4D97-AF65-F5344CB8AC3E}">
        <p14:creationId xmlns:p14="http://schemas.microsoft.com/office/powerpoint/2010/main" val="15275660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046" y="-79512"/>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1709532" y="2160105"/>
            <a:ext cx="9107604" cy="558404"/>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en-US" sz="2800" b="1" dirty="0">
                <a:solidFill>
                  <a:schemeClr val="accent2">
                    <a:lumMod val="75000"/>
                  </a:schemeClr>
                </a:solidFill>
                <a:latin typeface="Gill Sans MT" panose="020B0502020104020203" pitchFamily="34" charset="0"/>
              </a:rPr>
              <a:t>Recommandations pour la prise en charge des EJM</a:t>
            </a:r>
          </a:p>
        </p:txBody>
      </p:sp>
      <p:sp>
        <p:nvSpPr>
          <p:cNvPr id="11" name="Marcador de contenido 2">
            <a:extLst>
              <a:ext uri="{FF2B5EF4-FFF2-40B4-BE49-F238E27FC236}">
                <a16:creationId xmlns:a16="http://schemas.microsoft.com/office/drawing/2014/main" xmlns="" id="{879CD079-6B4C-4C9F-9699-862E9384C16C}"/>
              </a:ext>
            </a:extLst>
          </p:cNvPr>
          <p:cNvSpPr txBox="1">
            <a:spLocks/>
          </p:cNvSpPr>
          <p:nvPr/>
        </p:nvSpPr>
        <p:spPr>
          <a:xfrm>
            <a:off x="1696277" y="3233531"/>
            <a:ext cx="8938196" cy="293547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Font typeface="Arial" panose="020B0604020202020204" pitchFamily="34" charset="0"/>
              <a:buChar char="•"/>
            </a:pPr>
            <a:r>
              <a:rPr lang="es-ES" sz="2200" dirty="0" err="1">
                <a:latin typeface="Gill Sans MT" panose="020B0502020104020203" pitchFamily="34" charset="0"/>
              </a:rPr>
              <a:t>Harmonisation</a:t>
            </a:r>
            <a:r>
              <a:rPr lang="es-ES" sz="2200" dirty="0">
                <a:latin typeface="Gill Sans MT" panose="020B0502020104020203" pitchFamily="34" charset="0"/>
              </a:rPr>
              <a:t> des cadres </a:t>
            </a:r>
            <a:r>
              <a:rPr lang="es-ES" sz="2200" dirty="0" err="1">
                <a:latin typeface="Gill Sans MT" panose="020B0502020104020203" pitchFamily="34" charset="0"/>
              </a:rPr>
              <a:t>légaux</a:t>
            </a:r>
            <a:endParaRPr lang="es-ES" sz="2200" dirty="0">
              <a:latin typeface="Gill Sans MT" panose="020B0502020104020203" pitchFamily="34" charset="0"/>
            </a:endParaRPr>
          </a:p>
          <a:p>
            <a:pPr marL="342900" indent="-342900" algn="l">
              <a:lnSpc>
                <a:spcPct val="150000"/>
              </a:lnSpc>
              <a:buFont typeface="Arial" panose="020B0604020202020204" pitchFamily="34" charset="0"/>
              <a:buChar char="•"/>
            </a:pPr>
            <a:r>
              <a:rPr lang="es-ES" sz="2200" dirty="0" err="1">
                <a:latin typeface="Gill Sans MT" panose="020B0502020104020203" pitchFamily="34" charset="0"/>
              </a:rPr>
              <a:t>Prise</a:t>
            </a:r>
            <a:r>
              <a:rPr lang="es-ES" sz="2200" dirty="0">
                <a:latin typeface="Gill Sans MT" panose="020B0502020104020203" pitchFamily="34" charset="0"/>
              </a:rPr>
              <a:t> en </a:t>
            </a:r>
            <a:r>
              <a:rPr lang="es-ES" sz="2200" dirty="0" err="1">
                <a:latin typeface="Gill Sans MT" panose="020B0502020104020203" pitchFamily="34" charset="0"/>
              </a:rPr>
              <a:t>compte</a:t>
            </a:r>
            <a:r>
              <a:rPr lang="es-ES" sz="2200" dirty="0">
                <a:latin typeface="Gill Sans MT" panose="020B0502020104020203" pitchFamily="34" charset="0"/>
              </a:rPr>
              <a:t> </a:t>
            </a:r>
            <a:r>
              <a:rPr lang="es-ES" sz="2200" dirty="0" err="1">
                <a:latin typeface="Gill Sans MT" panose="020B0502020104020203" pitchFamily="34" charset="0"/>
              </a:rPr>
              <a:t>réelle</a:t>
            </a:r>
            <a:r>
              <a:rPr lang="es-ES" sz="2200" dirty="0">
                <a:latin typeface="Gill Sans MT" panose="020B0502020104020203" pitchFamily="34" charset="0"/>
              </a:rPr>
              <a:t> de </a:t>
            </a:r>
            <a:r>
              <a:rPr lang="es-ES" sz="2200" dirty="0" err="1">
                <a:latin typeface="Gill Sans MT" panose="020B0502020104020203" pitchFamily="34" charset="0"/>
              </a:rPr>
              <a:t>l’intérêt</a:t>
            </a:r>
            <a:r>
              <a:rPr lang="es-ES" sz="2200" dirty="0">
                <a:latin typeface="Gill Sans MT" panose="020B0502020104020203" pitchFamily="34" charset="0"/>
              </a:rPr>
              <a:t> </a:t>
            </a:r>
            <a:r>
              <a:rPr lang="es-ES" sz="2200" dirty="0" err="1">
                <a:latin typeface="Gill Sans MT" panose="020B0502020104020203" pitchFamily="34" charset="0"/>
              </a:rPr>
              <a:t>supérieur</a:t>
            </a:r>
            <a:r>
              <a:rPr lang="es-ES" sz="2200" dirty="0">
                <a:latin typeface="Gill Sans MT" panose="020B0502020104020203" pitchFamily="34" charset="0"/>
              </a:rPr>
              <a:t> de </a:t>
            </a:r>
            <a:r>
              <a:rPr lang="es-ES" sz="2200" dirty="0" err="1">
                <a:latin typeface="Gill Sans MT" panose="020B0502020104020203" pitchFamily="34" charset="0"/>
              </a:rPr>
              <a:t>l’enfant</a:t>
            </a:r>
            <a:endParaRPr lang="es-ES" sz="2200" dirty="0">
              <a:latin typeface="Gill Sans MT" panose="020B0502020104020203" pitchFamily="34" charset="0"/>
            </a:endParaRPr>
          </a:p>
          <a:p>
            <a:pPr marL="342900" indent="-342900" algn="l">
              <a:lnSpc>
                <a:spcPct val="150000"/>
              </a:lnSpc>
              <a:buFont typeface="Arial" panose="020B0604020202020204" pitchFamily="34" charset="0"/>
              <a:buChar char="•"/>
            </a:pPr>
            <a:r>
              <a:rPr lang="es-ES" sz="2200" dirty="0" err="1">
                <a:latin typeface="Gill Sans MT" panose="020B0502020104020203" pitchFamily="34" charset="0"/>
              </a:rPr>
              <a:t>Meilleure</a:t>
            </a:r>
            <a:r>
              <a:rPr lang="es-ES" sz="2200" dirty="0">
                <a:latin typeface="Gill Sans MT" panose="020B0502020104020203" pitchFamily="34" charset="0"/>
              </a:rPr>
              <a:t> </a:t>
            </a:r>
            <a:r>
              <a:rPr lang="es-ES" sz="2200" dirty="0" err="1">
                <a:latin typeface="Gill Sans MT" panose="020B0502020104020203" pitchFamily="34" charset="0"/>
              </a:rPr>
              <a:t>prise</a:t>
            </a:r>
            <a:r>
              <a:rPr lang="es-ES" sz="2200" dirty="0">
                <a:latin typeface="Gill Sans MT" panose="020B0502020104020203" pitchFamily="34" charset="0"/>
              </a:rPr>
              <a:t> en </a:t>
            </a:r>
            <a:r>
              <a:rPr lang="es-ES" sz="2200" dirty="0" err="1">
                <a:latin typeface="Gill Sans MT" panose="020B0502020104020203" pitchFamily="34" charset="0"/>
              </a:rPr>
              <a:t>charge</a:t>
            </a:r>
            <a:r>
              <a:rPr lang="es-ES" sz="2200" dirty="0">
                <a:latin typeface="Gill Sans MT" panose="020B0502020104020203" pitchFamily="34" charset="0"/>
              </a:rPr>
              <a:t> </a:t>
            </a:r>
            <a:r>
              <a:rPr lang="es-ES" sz="2200" dirty="0" err="1">
                <a:latin typeface="Gill Sans MT" panose="020B0502020104020203" pitchFamily="34" charset="0"/>
              </a:rPr>
              <a:t>au</a:t>
            </a:r>
            <a:r>
              <a:rPr lang="es-ES" sz="2200" dirty="0">
                <a:latin typeface="Gill Sans MT" panose="020B0502020104020203" pitchFamily="34" charset="0"/>
              </a:rPr>
              <a:t> </a:t>
            </a:r>
            <a:r>
              <a:rPr lang="es-ES" sz="2200" dirty="0" err="1">
                <a:latin typeface="Gill Sans MT" panose="020B0502020104020203" pitchFamily="34" charset="0"/>
              </a:rPr>
              <a:t>niveau</a:t>
            </a:r>
            <a:r>
              <a:rPr lang="es-ES" sz="2200" dirty="0">
                <a:latin typeface="Gill Sans MT" panose="020B0502020104020203" pitchFamily="34" charset="0"/>
              </a:rPr>
              <a:t> </a:t>
            </a:r>
            <a:r>
              <a:rPr lang="es-ES" sz="2200" dirty="0" err="1">
                <a:latin typeface="Gill Sans MT" panose="020B0502020104020203" pitchFamily="34" charset="0"/>
              </a:rPr>
              <a:t>communautaire</a:t>
            </a:r>
            <a:endParaRPr lang="es-ES" sz="2200" dirty="0">
              <a:latin typeface="Gill Sans MT" panose="020B0502020104020203" pitchFamily="34" charset="0"/>
            </a:endParaRPr>
          </a:p>
          <a:p>
            <a:pPr marL="342900" indent="-342900" algn="l">
              <a:lnSpc>
                <a:spcPct val="150000"/>
              </a:lnSpc>
              <a:buFont typeface="Arial" panose="020B0604020202020204" pitchFamily="34" charset="0"/>
              <a:buChar char="•"/>
            </a:pPr>
            <a:r>
              <a:rPr lang="es-ES" sz="2200" dirty="0" err="1">
                <a:latin typeface="Gill Sans MT" panose="020B0502020104020203" pitchFamily="34" charset="0"/>
              </a:rPr>
              <a:t>Renforcer</a:t>
            </a:r>
            <a:r>
              <a:rPr lang="es-ES" sz="2200" dirty="0">
                <a:latin typeface="Gill Sans MT" panose="020B0502020104020203" pitchFamily="34" charset="0"/>
              </a:rPr>
              <a:t> les </a:t>
            </a:r>
            <a:r>
              <a:rPr lang="es-ES" sz="2200" dirty="0" err="1">
                <a:latin typeface="Gill Sans MT" panose="020B0502020104020203" pitchFamily="34" charset="0"/>
              </a:rPr>
              <a:t>solutions</a:t>
            </a:r>
            <a:r>
              <a:rPr lang="es-ES" sz="2200" dirty="0">
                <a:latin typeface="Gill Sans MT" panose="020B0502020104020203" pitchFamily="34" charset="0"/>
              </a:rPr>
              <a:t> </a:t>
            </a:r>
            <a:r>
              <a:rPr lang="es-ES" sz="2200" dirty="0" err="1">
                <a:latin typeface="Gill Sans MT" panose="020B0502020104020203" pitchFamily="34" charset="0"/>
              </a:rPr>
              <a:t>d’hébergement</a:t>
            </a:r>
            <a:endParaRPr lang="es-ES" sz="2200" dirty="0">
              <a:latin typeface="Gill Sans MT" panose="020B0502020104020203" pitchFamily="34" charset="0"/>
            </a:endParaRPr>
          </a:p>
          <a:p>
            <a:pPr marL="342900" indent="-342900" algn="l">
              <a:lnSpc>
                <a:spcPct val="150000"/>
              </a:lnSpc>
              <a:buFont typeface="Arial" panose="020B0604020202020204" pitchFamily="34" charset="0"/>
              <a:buChar char="•"/>
            </a:pPr>
            <a:endParaRPr lang="es-ES" sz="2200" dirty="0">
              <a:latin typeface="Gill Sans MT" panose="020B0502020104020203" pitchFamily="34" charset="0"/>
            </a:endParaRPr>
          </a:p>
          <a:p>
            <a:pPr marL="342900" indent="-342900" algn="l">
              <a:lnSpc>
                <a:spcPct val="150000"/>
              </a:lnSpc>
              <a:buFont typeface="Arial" panose="020B0604020202020204" pitchFamily="34" charset="0"/>
              <a:buChar char="•"/>
            </a:pPr>
            <a:endParaRPr lang="es-ES" sz="2200" dirty="0">
              <a:latin typeface="Gill Sans MT" panose="020B0502020104020203" pitchFamily="34" charset="0"/>
            </a:endParaRPr>
          </a:p>
          <a:p>
            <a:pPr>
              <a:lnSpc>
                <a:spcPct val="150000"/>
              </a:lnSpc>
            </a:pPr>
            <a:endParaRPr lang="es-ES" sz="2200" dirty="0">
              <a:latin typeface="Gill Sans MT" panose="020B0502020104020203" pitchFamily="34" charset="0"/>
            </a:endParaRPr>
          </a:p>
        </p:txBody>
      </p:sp>
    </p:spTree>
    <p:extLst>
      <p:ext uri="{BB962C8B-B14F-4D97-AF65-F5344CB8AC3E}">
        <p14:creationId xmlns:p14="http://schemas.microsoft.com/office/powerpoint/2010/main" val="5085644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8539" y="-79512"/>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1696278" y="2040835"/>
            <a:ext cx="9081099" cy="531901"/>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en-US" sz="2800" b="1" dirty="0">
                <a:solidFill>
                  <a:schemeClr val="accent2">
                    <a:lumMod val="75000"/>
                  </a:schemeClr>
                </a:solidFill>
                <a:latin typeface="Gill Sans MT" panose="020B0502020104020203" pitchFamily="34" charset="0"/>
              </a:rPr>
              <a:t>Recommandations pour la coordination des acteurs</a:t>
            </a:r>
          </a:p>
        </p:txBody>
      </p:sp>
      <p:sp>
        <p:nvSpPr>
          <p:cNvPr id="11" name="Marcador de contenido 2">
            <a:extLst>
              <a:ext uri="{FF2B5EF4-FFF2-40B4-BE49-F238E27FC236}">
                <a16:creationId xmlns:a16="http://schemas.microsoft.com/office/drawing/2014/main" xmlns="" id="{879CD079-6B4C-4C9F-9699-862E9384C16C}"/>
              </a:ext>
            </a:extLst>
          </p:cNvPr>
          <p:cNvSpPr txBox="1">
            <a:spLocks/>
          </p:cNvSpPr>
          <p:nvPr/>
        </p:nvSpPr>
        <p:spPr>
          <a:xfrm>
            <a:off x="1639549" y="3136372"/>
            <a:ext cx="8898442" cy="14974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Font typeface="Arial" panose="020B0604020202020204" pitchFamily="34" charset="0"/>
              <a:buChar char="•"/>
            </a:pPr>
            <a:r>
              <a:rPr lang="es-ES" sz="2200" dirty="0" err="1">
                <a:latin typeface="Gill Sans MT" panose="020B0502020104020203" pitchFamily="34" charset="0"/>
              </a:rPr>
              <a:t>Redynamiser</a:t>
            </a:r>
            <a:r>
              <a:rPr lang="es-ES" sz="2200" dirty="0">
                <a:latin typeface="Gill Sans MT" panose="020B0502020104020203" pitchFamily="34" charset="0"/>
              </a:rPr>
              <a:t> les cadres </a:t>
            </a:r>
            <a:r>
              <a:rPr lang="es-ES" sz="2200" dirty="0" err="1">
                <a:latin typeface="Gill Sans MT" panose="020B0502020104020203" pitchFamily="34" charset="0"/>
              </a:rPr>
              <a:t>existants</a:t>
            </a:r>
            <a:endParaRPr lang="es-ES" sz="2200" dirty="0">
              <a:latin typeface="Gill Sans MT" panose="020B0502020104020203" pitchFamily="34" charset="0"/>
            </a:endParaRPr>
          </a:p>
          <a:p>
            <a:pPr marL="342900" indent="-342900" algn="l">
              <a:lnSpc>
                <a:spcPct val="150000"/>
              </a:lnSpc>
              <a:buFont typeface="Arial" panose="020B0604020202020204" pitchFamily="34" charset="0"/>
              <a:buChar char="•"/>
            </a:pPr>
            <a:r>
              <a:rPr lang="es-ES" sz="2200" dirty="0" err="1">
                <a:latin typeface="Gill Sans MT" panose="020B0502020104020203" pitchFamily="34" charset="0"/>
              </a:rPr>
              <a:t>Intégrer</a:t>
            </a:r>
            <a:r>
              <a:rPr lang="es-ES" sz="2200" dirty="0">
                <a:latin typeface="Gill Sans MT" panose="020B0502020104020203" pitchFamily="34" charset="0"/>
              </a:rPr>
              <a:t> les </a:t>
            </a:r>
            <a:r>
              <a:rPr lang="es-ES" sz="2200" dirty="0" err="1">
                <a:latin typeface="Gill Sans MT" panose="020B0502020104020203" pitchFamily="34" charset="0"/>
              </a:rPr>
              <a:t>acteurs</a:t>
            </a:r>
            <a:r>
              <a:rPr lang="es-ES" sz="2200" dirty="0">
                <a:latin typeface="Gill Sans MT" panose="020B0502020104020203" pitchFamily="34" charset="0"/>
              </a:rPr>
              <a:t> </a:t>
            </a:r>
            <a:r>
              <a:rPr lang="es-ES" sz="2200" dirty="0" err="1">
                <a:latin typeface="Gill Sans MT" panose="020B0502020104020203" pitchFamily="34" charset="0"/>
              </a:rPr>
              <a:t>communautaires</a:t>
            </a:r>
            <a:r>
              <a:rPr lang="es-ES" sz="2200" dirty="0">
                <a:latin typeface="Gill Sans MT" panose="020B0502020104020203" pitchFamily="34" charset="0"/>
              </a:rPr>
              <a:t> et les EJM </a:t>
            </a:r>
            <a:r>
              <a:rPr lang="es-ES" sz="2200" dirty="0" err="1">
                <a:latin typeface="Gill Sans MT" panose="020B0502020104020203" pitchFamily="34" charset="0"/>
              </a:rPr>
              <a:t>eux·elles-mêmes</a:t>
            </a:r>
            <a:endParaRPr lang="es-ES" sz="2200" dirty="0">
              <a:latin typeface="Gill Sans MT" panose="020B0502020104020203" pitchFamily="34" charset="0"/>
            </a:endParaRPr>
          </a:p>
          <a:p>
            <a:pPr marL="342900" indent="-342900" algn="l">
              <a:lnSpc>
                <a:spcPct val="150000"/>
              </a:lnSpc>
              <a:buFont typeface="Arial" panose="020B0604020202020204" pitchFamily="34" charset="0"/>
              <a:buChar char="•"/>
            </a:pPr>
            <a:endParaRPr lang="es-ES" sz="2200" dirty="0">
              <a:latin typeface="Gill Sans MT" panose="020B0502020104020203" pitchFamily="34" charset="0"/>
            </a:endParaRPr>
          </a:p>
          <a:p>
            <a:pPr marL="342900" indent="-342900" algn="l">
              <a:lnSpc>
                <a:spcPct val="150000"/>
              </a:lnSpc>
              <a:buFont typeface="Arial" panose="020B0604020202020204" pitchFamily="34" charset="0"/>
              <a:buChar char="•"/>
            </a:pPr>
            <a:endParaRPr lang="es-ES" sz="2200" dirty="0">
              <a:latin typeface="Gill Sans MT" panose="020B0502020104020203" pitchFamily="34" charset="0"/>
            </a:endParaRPr>
          </a:p>
          <a:p>
            <a:pPr>
              <a:lnSpc>
                <a:spcPct val="150000"/>
              </a:lnSpc>
            </a:pPr>
            <a:endParaRPr lang="es-ES" sz="2200" dirty="0">
              <a:latin typeface="Gill Sans MT" panose="020B0502020104020203" pitchFamily="34" charset="0"/>
            </a:endParaRPr>
          </a:p>
        </p:txBody>
      </p:sp>
    </p:spTree>
    <p:extLst>
      <p:ext uri="{BB962C8B-B14F-4D97-AF65-F5344CB8AC3E}">
        <p14:creationId xmlns:p14="http://schemas.microsoft.com/office/powerpoint/2010/main" val="1037163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782" y="-79512"/>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1655664" y="2041440"/>
            <a:ext cx="9081957" cy="942114"/>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en-US" sz="2800" b="1" dirty="0">
                <a:solidFill>
                  <a:schemeClr val="accent2">
                    <a:lumMod val="75000"/>
                  </a:schemeClr>
                </a:solidFill>
                <a:latin typeface="Gill Sans MT" panose="020B0502020104020203" pitchFamily="34" charset="0"/>
              </a:rPr>
              <a:t>Recommandations pour </a:t>
            </a:r>
            <a:r>
              <a:rPr lang="en-US" sz="2800" b="1" dirty="0" err="1">
                <a:solidFill>
                  <a:schemeClr val="accent2">
                    <a:lumMod val="75000"/>
                  </a:schemeClr>
                </a:solidFill>
                <a:latin typeface="Gill Sans MT" panose="020B0502020104020203" pitchFamily="34" charset="0"/>
              </a:rPr>
              <a:t>une</a:t>
            </a:r>
            <a:r>
              <a:rPr lang="en-US" sz="2800" b="1" dirty="0">
                <a:solidFill>
                  <a:schemeClr val="accent2">
                    <a:lumMod val="75000"/>
                  </a:schemeClr>
                </a:solidFill>
                <a:latin typeface="Gill Sans MT" panose="020B0502020104020203" pitchFamily="34" charset="0"/>
              </a:rPr>
              <a:t> </a:t>
            </a:r>
            <a:r>
              <a:rPr lang="en-US" sz="2800" b="1" dirty="0" err="1">
                <a:solidFill>
                  <a:schemeClr val="accent2">
                    <a:lumMod val="75000"/>
                  </a:schemeClr>
                </a:solidFill>
                <a:latin typeface="Gill Sans MT" panose="020B0502020104020203" pitchFamily="34" charset="0"/>
              </a:rPr>
              <a:t>meilleure</a:t>
            </a:r>
            <a:r>
              <a:rPr lang="en-US" sz="2800" b="1" dirty="0">
                <a:solidFill>
                  <a:schemeClr val="accent2">
                    <a:lumMod val="75000"/>
                  </a:schemeClr>
                </a:solidFill>
                <a:latin typeface="Gill Sans MT" panose="020B0502020104020203" pitchFamily="34" charset="0"/>
              </a:rPr>
              <a:t> prise en </a:t>
            </a:r>
            <a:r>
              <a:rPr lang="en-US" sz="2800" b="1" dirty="0" err="1">
                <a:solidFill>
                  <a:schemeClr val="accent2">
                    <a:lumMod val="75000"/>
                  </a:schemeClr>
                </a:solidFill>
                <a:latin typeface="Gill Sans MT" panose="020B0502020104020203" pitchFamily="34" charset="0"/>
              </a:rPr>
              <a:t>compte</a:t>
            </a:r>
            <a:r>
              <a:rPr lang="en-US" sz="2800" b="1" dirty="0">
                <a:solidFill>
                  <a:schemeClr val="accent2">
                    <a:lumMod val="75000"/>
                  </a:schemeClr>
                </a:solidFill>
                <a:latin typeface="Gill Sans MT" panose="020B0502020104020203" pitchFamily="34" charset="0"/>
              </a:rPr>
              <a:t> du genre</a:t>
            </a:r>
          </a:p>
        </p:txBody>
      </p:sp>
      <p:sp>
        <p:nvSpPr>
          <p:cNvPr id="11" name="Marcador de contenido 2">
            <a:extLst>
              <a:ext uri="{FF2B5EF4-FFF2-40B4-BE49-F238E27FC236}">
                <a16:creationId xmlns:a16="http://schemas.microsoft.com/office/drawing/2014/main" xmlns="" id="{879CD079-6B4C-4C9F-9699-862E9384C16C}"/>
              </a:ext>
            </a:extLst>
          </p:cNvPr>
          <p:cNvSpPr txBox="1">
            <a:spLocks/>
          </p:cNvSpPr>
          <p:nvPr/>
        </p:nvSpPr>
        <p:spPr>
          <a:xfrm>
            <a:off x="1630017" y="3564835"/>
            <a:ext cx="8911694" cy="229262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20000"/>
              </a:lnSpc>
              <a:buFont typeface="Arial" panose="020B0604020202020204" pitchFamily="34" charset="0"/>
              <a:buChar char="•"/>
            </a:pPr>
            <a:r>
              <a:rPr lang="es-ES" sz="2200" dirty="0" err="1">
                <a:latin typeface="Gill Sans MT" panose="020B0502020104020203" pitchFamily="34" charset="0"/>
              </a:rPr>
              <a:t>Stratégies</a:t>
            </a:r>
            <a:r>
              <a:rPr lang="es-ES" sz="2200" dirty="0">
                <a:latin typeface="Gill Sans MT" panose="020B0502020104020203" pitchFamily="34" charset="0"/>
              </a:rPr>
              <a:t> inclusives </a:t>
            </a:r>
            <a:r>
              <a:rPr lang="es-ES" sz="2200" dirty="0" err="1">
                <a:latin typeface="Gill Sans MT" panose="020B0502020104020203" pitchFamily="34" charset="0"/>
              </a:rPr>
              <a:t>pour</a:t>
            </a:r>
            <a:r>
              <a:rPr lang="es-ES" sz="2200" dirty="0">
                <a:latin typeface="Gill Sans MT" panose="020B0502020104020203" pitchFamily="34" charset="0"/>
              </a:rPr>
              <a:t> </a:t>
            </a:r>
            <a:r>
              <a:rPr lang="es-ES" sz="2200" dirty="0" err="1">
                <a:latin typeface="Gill Sans MT" panose="020B0502020104020203" pitchFamily="34" charset="0"/>
              </a:rPr>
              <a:t>l’identification</a:t>
            </a:r>
            <a:r>
              <a:rPr lang="es-ES" sz="2200" dirty="0">
                <a:latin typeface="Gill Sans MT" panose="020B0502020104020203" pitchFamily="34" charset="0"/>
              </a:rPr>
              <a:t> des </a:t>
            </a:r>
            <a:r>
              <a:rPr lang="es-ES" sz="2200" dirty="0" err="1">
                <a:latin typeface="Gill Sans MT" panose="020B0502020104020203" pitchFamily="34" charset="0"/>
              </a:rPr>
              <a:t>filles</a:t>
            </a:r>
            <a:r>
              <a:rPr lang="es-ES" sz="2200" dirty="0">
                <a:latin typeface="Gill Sans MT" panose="020B0502020104020203" pitchFamily="34" charset="0"/>
              </a:rPr>
              <a:t> (invisibles)</a:t>
            </a:r>
          </a:p>
          <a:p>
            <a:pPr marL="342900" indent="-342900" algn="l">
              <a:lnSpc>
                <a:spcPct val="120000"/>
              </a:lnSpc>
              <a:buFont typeface="Arial" panose="020B0604020202020204" pitchFamily="34" charset="0"/>
              <a:buChar char="•"/>
            </a:pPr>
            <a:r>
              <a:rPr lang="es-ES" sz="2200" dirty="0">
                <a:latin typeface="Gill Sans MT" panose="020B0502020104020203" pitchFamily="34" charset="0"/>
              </a:rPr>
              <a:t>Mise en place de </a:t>
            </a:r>
            <a:r>
              <a:rPr lang="es-ES" sz="2200" dirty="0" err="1">
                <a:latin typeface="Gill Sans MT" panose="020B0502020104020203" pitchFamily="34" charset="0"/>
              </a:rPr>
              <a:t>cellules</a:t>
            </a:r>
            <a:r>
              <a:rPr lang="es-ES" sz="2200" dirty="0">
                <a:latin typeface="Gill Sans MT" panose="020B0502020104020203" pitchFamily="34" charset="0"/>
              </a:rPr>
              <a:t> </a:t>
            </a:r>
            <a:r>
              <a:rPr lang="es-ES" sz="2200" dirty="0" err="1">
                <a:latin typeface="Gill Sans MT" panose="020B0502020104020203" pitchFamily="34" charset="0"/>
              </a:rPr>
              <a:t>d’écoute</a:t>
            </a:r>
            <a:r>
              <a:rPr lang="es-ES" sz="2200" dirty="0">
                <a:latin typeface="Gill Sans MT" panose="020B0502020104020203" pitchFamily="34" charset="0"/>
              </a:rPr>
              <a:t> et de </a:t>
            </a:r>
            <a:r>
              <a:rPr lang="es-ES" sz="2200" dirty="0" err="1">
                <a:latin typeface="Gill Sans MT" panose="020B0502020104020203" pitchFamily="34" charset="0"/>
              </a:rPr>
              <a:t>prise</a:t>
            </a:r>
            <a:r>
              <a:rPr lang="es-ES" sz="2200" dirty="0">
                <a:latin typeface="Gill Sans MT" panose="020B0502020104020203" pitchFamily="34" charset="0"/>
              </a:rPr>
              <a:t> en </a:t>
            </a:r>
            <a:r>
              <a:rPr lang="es-ES" sz="2200" dirty="0" err="1">
                <a:latin typeface="Gill Sans MT" panose="020B0502020104020203" pitchFamily="34" charset="0"/>
              </a:rPr>
              <a:t>charge</a:t>
            </a:r>
            <a:r>
              <a:rPr lang="es-ES" sz="2200" dirty="0">
                <a:latin typeface="Gill Sans MT" panose="020B0502020104020203" pitchFamily="34" charset="0"/>
              </a:rPr>
              <a:t> </a:t>
            </a:r>
            <a:r>
              <a:rPr lang="es-ES" sz="2200" dirty="0" err="1">
                <a:latin typeface="Gill Sans MT" panose="020B0502020104020203" pitchFamily="34" charset="0"/>
              </a:rPr>
              <a:t>médicale</a:t>
            </a:r>
            <a:endParaRPr lang="es-ES" sz="2200" dirty="0">
              <a:latin typeface="Gill Sans MT" panose="020B0502020104020203" pitchFamily="34" charset="0"/>
            </a:endParaRPr>
          </a:p>
          <a:p>
            <a:pPr marL="342900" indent="-342900" algn="l">
              <a:lnSpc>
                <a:spcPct val="120000"/>
              </a:lnSpc>
              <a:buFont typeface="Arial" panose="020B0604020202020204" pitchFamily="34" charset="0"/>
              <a:buChar char="•"/>
            </a:pPr>
            <a:r>
              <a:rPr lang="es-ES" sz="2200" dirty="0" err="1">
                <a:latin typeface="Gill Sans MT" panose="020B0502020104020203" pitchFamily="34" charset="0"/>
              </a:rPr>
              <a:t>Evaluer</a:t>
            </a:r>
            <a:r>
              <a:rPr lang="es-ES" sz="2200" dirty="0">
                <a:latin typeface="Gill Sans MT" panose="020B0502020104020203" pitchFamily="34" charset="0"/>
              </a:rPr>
              <a:t> les </a:t>
            </a:r>
            <a:r>
              <a:rPr lang="es-ES" sz="2200" dirty="0" err="1">
                <a:latin typeface="Gill Sans MT" panose="020B0502020104020203" pitchFamily="34" charset="0"/>
              </a:rPr>
              <a:t>attitudes</a:t>
            </a:r>
            <a:r>
              <a:rPr lang="es-ES" sz="2200" dirty="0">
                <a:latin typeface="Gill Sans MT" panose="020B0502020104020203" pitchFamily="34" charset="0"/>
              </a:rPr>
              <a:t> et </a:t>
            </a:r>
            <a:r>
              <a:rPr lang="es-ES" sz="2200" dirty="0" err="1">
                <a:latin typeface="Gill Sans MT" panose="020B0502020104020203" pitchFamily="34" charset="0"/>
              </a:rPr>
              <a:t>connaissances</a:t>
            </a:r>
            <a:r>
              <a:rPr lang="es-ES" sz="2200" dirty="0">
                <a:latin typeface="Gill Sans MT" panose="020B0502020104020203" pitchFamily="34" charset="0"/>
              </a:rPr>
              <a:t> des </a:t>
            </a:r>
            <a:r>
              <a:rPr lang="es-ES" sz="2200" dirty="0" err="1">
                <a:latin typeface="Gill Sans MT" panose="020B0502020104020203" pitchFamily="34" charset="0"/>
              </a:rPr>
              <a:t>acteurs</a:t>
            </a:r>
            <a:r>
              <a:rPr lang="es-ES" sz="2200" dirty="0">
                <a:latin typeface="Gill Sans MT" panose="020B0502020104020203" pitchFamily="34" charset="0"/>
              </a:rPr>
              <a:t> sur le </a:t>
            </a:r>
            <a:r>
              <a:rPr lang="es-ES" sz="2200" dirty="0" err="1">
                <a:latin typeface="Gill Sans MT" panose="020B0502020104020203" pitchFamily="34" charset="0"/>
              </a:rPr>
              <a:t>genre</a:t>
            </a:r>
            <a:endParaRPr lang="es-ES" sz="2200" dirty="0">
              <a:latin typeface="Gill Sans MT" panose="020B0502020104020203" pitchFamily="34" charset="0"/>
            </a:endParaRPr>
          </a:p>
          <a:p>
            <a:pPr marL="342900" indent="-342900" algn="l">
              <a:lnSpc>
                <a:spcPct val="120000"/>
              </a:lnSpc>
              <a:buFont typeface="Arial" panose="020B0604020202020204" pitchFamily="34" charset="0"/>
              <a:buChar char="•"/>
            </a:pPr>
            <a:r>
              <a:rPr lang="es-ES" sz="2200" dirty="0" err="1">
                <a:latin typeface="Gill Sans MT" panose="020B0502020104020203" pitchFamily="34" charset="0"/>
              </a:rPr>
              <a:t>Renforcer</a:t>
            </a:r>
            <a:r>
              <a:rPr lang="es-ES" sz="2200" dirty="0">
                <a:latin typeface="Gill Sans MT" panose="020B0502020104020203" pitchFamily="34" charset="0"/>
              </a:rPr>
              <a:t> les </a:t>
            </a:r>
            <a:r>
              <a:rPr lang="es-ES" sz="2200" dirty="0" err="1">
                <a:latin typeface="Gill Sans MT" panose="020B0502020104020203" pitchFamily="34" charset="0"/>
              </a:rPr>
              <a:t>connaissances</a:t>
            </a:r>
            <a:r>
              <a:rPr lang="es-ES" sz="2200" dirty="0">
                <a:latin typeface="Gill Sans MT" panose="020B0502020104020203" pitchFamily="34" charset="0"/>
              </a:rPr>
              <a:t> des </a:t>
            </a:r>
            <a:r>
              <a:rPr lang="es-ES" sz="2200" dirty="0" err="1">
                <a:latin typeface="Gill Sans MT" panose="020B0502020104020203" pitchFamily="34" charset="0"/>
              </a:rPr>
              <a:t>filles</a:t>
            </a:r>
            <a:r>
              <a:rPr lang="es-ES" sz="2200" dirty="0">
                <a:latin typeface="Gill Sans MT" panose="020B0502020104020203" pitchFamily="34" charset="0"/>
              </a:rPr>
              <a:t> et femmes sur </a:t>
            </a:r>
            <a:r>
              <a:rPr lang="es-ES" sz="2200" dirty="0" err="1">
                <a:latin typeface="Gill Sans MT" panose="020B0502020104020203" pitchFamily="34" charset="0"/>
              </a:rPr>
              <a:t>leurs</a:t>
            </a:r>
            <a:r>
              <a:rPr lang="es-ES" sz="2200" dirty="0">
                <a:latin typeface="Gill Sans MT" panose="020B0502020104020203" pitchFamily="34" charset="0"/>
              </a:rPr>
              <a:t> </a:t>
            </a:r>
            <a:r>
              <a:rPr lang="es-ES" sz="2200" dirty="0" err="1">
                <a:latin typeface="Gill Sans MT" panose="020B0502020104020203" pitchFamily="34" charset="0"/>
              </a:rPr>
              <a:t>propres</a:t>
            </a:r>
            <a:r>
              <a:rPr lang="es-ES" sz="2200" dirty="0">
                <a:latin typeface="Gill Sans MT" panose="020B0502020104020203" pitchFamily="34" charset="0"/>
              </a:rPr>
              <a:t> </a:t>
            </a:r>
            <a:r>
              <a:rPr lang="es-ES" sz="2200" dirty="0" err="1">
                <a:latin typeface="Gill Sans MT" panose="020B0502020104020203" pitchFamily="34" charset="0"/>
              </a:rPr>
              <a:t>droits</a:t>
            </a:r>
            <a:r>
              <a:rPr lang="es-ES" sz="2200" dirty="0">
                <a:latin typeface="Gill Sans MT" panose="020B0502020104020203" pitchFamily="34" charset="0"/>
              </a:rPr>
              <a:t> et sur les </a:t>
            </a:r>
            <a:r>
              <a:rPr lang="es-ES" sz="2200" dirty="0" err="1">
                <a:latin typeface="Gill Sans MT" panose="020B0502020104020203" pitchFamily="34" charset="0"/>
              </a:rPr>
              <a:t>services</a:t>
            </a:r>
            <a:r>
              <a:rPr lang="es-ES" sz="2200" dirty="0">
                <a:latin typeface="Gill Sans MT" panose="020B0502020104020203" pitchFamily="34" charset="0"/>
              </a:rPr>
              <a:t> </a:t>
            </a:r>
            <a:r>
              <a:rPr lang="es-ES" sz="2200" dirty="0" err="1">
                <a:latin typeface="Gill Sans MT" panose="020B0502020104020203" pitchFamily="34" charset="0"/>
              </a:rPr>
              <a:t>existants</a:t>
            </a:r>
            <a:endParaRPr lang="es-ES" sz="2200" dirty="0">
              <a:latin typeface="Gill Sans MT" panose="020B0502020104020203" pitchFamily="34" charset="0"/>
            </a:endParaRPr>
          </a:p>
          <a:p>
            <a:pPr marL="342900" indent="-342900" algn="l">
              <a:lnSpc>
                <a:spcPct val="120000"/>
              </a:lnSpc>
              <a:buFont typeface="Arial" panose="020B0604020202020204" pitchFamily="34" charset="0"/>
              <a:buChar char="•"/>
            </a:pPr>
            <a:endParaRPr lang="es-ES" sz="2200" dirty="0">
              <a:latin typeface="Gill Sans MT" panose="020B0502020104020203" pitchFamily="34" charset="0"/>
            </a:endParaRPr>
          </a:p>
          <a:p>
            <a:pPr marL="342900" indent="-342900" algn="l">
              <a:lnSpc>
                <a:spcPct val="120000"/>
              </a:lnSpc>
              <a:buFont typeface="Arial" panose="020B0604020202020204" pitchFamily="34" charset="0"/>
              <a:buChar char="•"/>
            </a:pPr>
            <a:endParaRPr lang="es-ES" sz="2200" dirty="0">
              <a:latin typeface="Gill Sans MT" panose="020B0502020104020203" pitchFamily="34" charset="0"/>
            </a:endParaRPr>
          </a:p>
          <a:p>
            <a:pPr>
              <a:lnSpc>
                <a:spcPct val="120000"/>
              </a:lnSpc>
            </a:pPr>
            <a:endParaRPr lang="es-ES" sz="2200" dirty="0">
              <a:latin typeface="Gill Sans MT" panose="020B0502020104020203" pitchFamily="34" charset="0"/>
            </a:endParaRPr>
          </a:p>
        </p:txBody>
      </p:sp>
    </p:spTree>
    <p:extLst>
      <p:ext uri="{BB962C8B-B14F-4D97-AF65-F5344CB8AC3E}">
        <p14:creationId xmlns:p14="http://schemas.microsoft.com/office/powerpoint/2010/main" val="2391042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77" y="-92764"/>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1665554" y="1606091"/>
            <a:ext cx="9081957" cy="902717"/>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en-US" sz="2800" b="1" dirty="0">
                <a:solidFill>
                  <a:schemeClr val="accent2">
                    <a:lumMod val="75000"/>
                  </a:schemeClr>
                </a:solidFill>
                <a:latin typeface="Gill Sans MT" panose="020B0502020104020203" pitchFamily="34" charset="0"/>
              </a:rPr>
              <a:t>Recommandations pour </a:t>
            </a:r>
            <a:r>
              <a:rPr lang="en-US" sz="2800" b="1" dirty="0" err="1">
                <a:solidFill>
                  <a:schemeClr val="accent2">
                    <a:lumMod val="75000"/>
                  </a:schemeClr>
                </a:solidFill>
                <a:latin typeface="Gill Sans MT" panose="020B0502020104020203" pitchFamily="34" charset="0"/>
              </a:rPr>
              <a:t>une</a:t>
            </a:r>
            <a:r>
              <a:rPr lang="en-US" sz="2800" b="1" dirty="0">
                <a:solidFill>
                  <a:schemeClr val="accent2">
                    <a:lumMod val="75000"/>
                  </a:schemeClr>
                </a:solidFill>
                <a:latin typeface="Gill Sans MT" panose="020B0502020104020203" pitchFamily="34" charset="0"/>
              </a:rPr>
              <a:t> </a:t>
            </a:r>
            <a:r>
              <a:rPr lang="en-US" sz="2800" b="1" dirty="0" err="1">
                <a:solidFill>
                  <a:schemeClr val="accent2">
                    <a:lumMod val="75000"/>
                  </a:schemeClr>
                </a:solidFill>
                <a:latin typeface="Gill Sans MT" panose="020B0502020104020203" pitchFamily="34" charset="0"/>
              </a:rPr>
              <a:t>meilleure</a:t>
            </a:r>
            <a:r>
              <a:rPr lang="en-US" sz="2800" b="1" dirty="0">
                <a:solidFill>
                  <a:schemeClr val="accent2">
                    <a:lumMod val="75000"/>
                  </a:schemeClr>
                </a:solidFill>
                <a:latin typeface="Gill Sans MT" panose="020B0502020104020203" pitchFamily="34" charset="0"/>
              </a:rPr>
              <a:t> participation des enfants</a:t>
            </a:r>
          </a:p>
        </p:txBody>
      </p:sp>
      <p:sp>
        <p:nvSpPr>
          <p:cNvPr id="11" name="Marcador de contenido 2">
            <a:extLst>
              <a:ext uri="{FF2B5EF4-FFF2-40B4-BE49-F238E27FC236}">
                <a16:creationId xmlns:a16="http://schemas.microsoft.com/office/drawing/2014/main" xmlns="" id="{879CD079-6B4C-4C9F-9699-862E9384C16C}"/>
              </a:ext>
            </a:extLst>
          </p:cNvPr>
          <p:cNvSpPr txBox="1">
            <a:spLocks/>
          </p:cNvSpPr>
          <p:nvPr/>
        </p:nvSpPr>
        <p:spPr>
          <a:xfrm>
            <a:off x="1594775" y="2690122"/>
            <a:ext cx="9223513" cy="296848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lnSpc>
                <a:spcPct val="150000"/>
              </a:lnSpc>
              <a:buFont typeface="Arial" panose="020B0604020202020204" pitchFamily="34" charset="0"/>
              <a:buChar char="•"/>
            </a:pPr>
            <a:r>
              <a:rPr lang="es-ES" sz="2200" dirty="0" err="1">
                <a:latin typeface="Gill Sans MT" panose="020B0502020104020203" pitchFamily="34" charset="0"/>
              </a:rPr>
              <a:t>Offrir</a:t>
            </a:r>
            <a:r>
              <a:rPr lang="es-ES" sz="2200" dirty="0">
                <a:latin typeface="Gill Sans MT" panose="020B0502020104020203" pitchFamily="34" charset="0"/>
              </a:rPr>
              <a:t> des </a:t>
            </a:r>
            <a:r>
              <a:rPr lang="es-ES" sz="2200" dirty="0" err="1">
                <a:latin typeface="Gill Sans MT" panose="020B0502020104020203" pitchFamily="34" charset="0"/>
              </a:rPr>
              <a:t>espaces</a:t>
            </a:r>
            <a:r>
              <a:rPr lang="es-ES" sz="2200" dirty="0">
                <a:latin typeface="Gill Sans MT" panose="020B0502020104020203" pitchFamily="34" charset="0"/>
              </a:rPr>
              <a:t> </a:t>
            </a:r>
            <a:r>
              <a:rPr lang="es-ES" sz="2200" dirty="0" err="1">
                <a:latin typeface="Gill Sans MT" panose="020B0502020104020203" pitchFamily="34" charset="0"/>
              </a:rPr>
              <a:t>où</a:t>
            </a:r>
            <a:r>
              <a:rPr lang="es-ES" sz="2200" dirty="0">
                <a:latin typeface="Gill Sans MT" panose="020B0502020104020203" pitchFamily="34" charset="0"/>
              </a:rPr>
              <a:t> les </a:t>
            </a:r>
            <a:r>
              <a:rPr lang="es-ES" sz="2200" dirty="0" err="1">
                <a:latin typeface="Gill Sans MT" panose="020B0502020104020203" pitchFamily="34" charset="0"/>
              </a:rPr>
              <a:t>enfants</a:t>
            </a:r>
            <a:r>
              <a:rPr lang="es-ES" sz="2200" dirty="0">
                <a:latin typeface="Gill Sans MT" panose="020B0502020104020203" pitchFamily="34" charset="0"/>
              </a:rPr>
              <a:t> et </a:t>
            </a:r>
            <a:r>
              <a:rPr lang="es-ES" sz="2200" dirty="0" err="1">
                <a:latin typeface="Gill Sans MT" panose="020B0502020104020203" pitchFamily="34" charset="0"/>
              </a:rPr>
              <a:t>jeunes</a:t>
            </a:r>
            <a:r>
              <a:rPr lang="es-ES" sz="2200" dirty="0">
                <a:latin typeface="Gill Sans MT" panose="020B0502020104020203" pitchFamily="34" charset="0"/>
              </a:rPr>
              <a:t> </a:t>
            </a:r>
            <a:r>
              <a:rPr lang="es-ES" sz="2200" dirty="0" err="1">
                <a:latin typeface="Gill Sans MT" panose="020B0502020104020203" pitchFamily="34" charset="0"/>
              </a:rPr>
              <a:t>peuvent</a:t>
            </a:r>
            <a:r>
              <a:rPr lang="es-ES" sz="2200" dirty="0">
                <a:latin typeface="Gill Sans MT" panose="020B0502020104020203" pitchFamily="34" charset="0"/>
              </a:rPr>
              <a:t> faire </a:t>
            </a:r>
            <a:r>
              <a:rPr lang="es-ES" sz="2200" dirty="0" err="1">
                <a:latin typeface="Gill Sans MT" panose="020B0502020104020203" pitchFamily="34" charset="0"/>
              </a:rPr>
              <a:t>entendre</a:t>
            </a:r>
            <a:r>
              <a:rPr lang="es-ES" sz="2200" dirty="0">
                <a:latin typeface="Gill Sans MT" panose="020B0502020104020203" pitchFamily="34" charset="0"/>
              </a:rPr>
              <a:t> </a:t>
            </a:r>
            <a:r>
              <a:rPr lang="es-ES" sz="2200" dirty="0" err="1">
                <a:latin typeface="Gill Sans MT" panose="020B0502020104020203" pitchFamily="34" charset="0"/>
              </a:rPr>
              <a:t>leurs</a:t>
            </a:r>
            <a:r>
              <a:rPr lang="es-ES" sz="2200" dirty="0">
                <a:latin typeface="Gill Sans MT" panose="020B0502020104020203" pitchFamily="34" charset="0"/>
              </a:rPr>
              <a:t> </a:t>
            </a:r>
            <a:r>
              <a:rPr lang="es-ES" sz="2200" dirty="0" err="1">
                <a:latin typeface="Gill Sans MT" panose="020B0502020104020203" pitchFamily="34" charset="0"/>
              </a:rPr>
              <a:t>voix</a:t>
            </a:r>
            <a:endParaRPr lang="es-ES" sz="2200" dirty="0">
              <a:latin typeface="Gill Sans MT" panose="020B0502020104020203" pitchFamily="34" charset="0"/>
            </a:endParaRPr>
          </a:p>
          <a:p>
            <a:pPr marL="342900" indent="-342900" algn="l">
              <a:lnSpc>
                <a:spcPct val="150000"/>
              </a:lnSpc>
              <a:buFont typeface="Arial" panose="020B0604020202020204" pitchFamily="34" charset="0"/>
              <a:buChar char="•"/>
            </a:pPr>
            <a:r>
              <a:rPr lang="es-ES" sz="2200" dirty="0" err="1">
                <a:latin typeface="Gill Sans MT" panose="020B0502020104020203" pitchFamily="34" charset="0"/>
              </a:rPr>
              <a:t>Inclure</a:t>
            </a:r>
            <a:r>
              <a:rPr lang="es-ES" sz="2200" dirty="0">
                <a:latin typeface="Gill Sans MT" panose="020B0502020104020203" pitchFamily="34" charset="0"/>
              </a:rPr>
              <a:t> la </a:t>
            </a:r>
            <a:r>
              <a:rPr lang="es-ES" sz="2200" dirty="0" err="1">
                <a:latin typeface="Gill Sans MT" panose="020B0502020104020203" pitchFamily="34" charset="0"/>
              </a:rPr>
              <a:t>médiation</a:t>
            </a:r>
            <a:r>
              <a:rPr lang="es-ES" sz="2200" dirty="0">
                <a:latin typeface="Gill Sans MT" panose="020B0502020104020203" pitchFamily="34" charset="0"/>
              </a:rPr>
              <a:t> </a:t>
            </a:r>
            <a:r>
              <a:rPr lang="es-ES" sz="2200" dirty="0" err="1">
                <a:latin typeface="Gill Sans MT" panose="020B0502020104020203" pitchFamily="34" charset="0"/>
              </a:rPr>
              <a:t>familiale</a:t>
            </a:r>
            <a:r>
              <a:rPr lang="es-ES" sz="2200" dirty="0">
                <a:latin typeface="Gill Sans MT" panose="020B0502020104020203" pitchFamily="34" charset="0"/>
              </a:rPr>
              <a:t> </a:t>
            </a:r>
            <a:r>
              <a:rPr lang="es-ES" sz="2200" dirty="0" err="1">
                <a:latin typeface="Gill Sans MT" panose="020B0502020104020203" pitchFamily="34" charset="0"/>
              </a:rPr>
              <a:t>dans</a:t>
            </a:r>
            <a:r>
              <a:rPr lang="es-ES" sz="2200" dirty="0">
                <a:latin typeface="Gill Sans MT" panose="020B0502020104020203" pitchFamily="34" charset="0"/>
              </a:rPr>
              <a:t> la </a:t>
            </a:r>
            <a:r>
              <a:rPr lang="es-ES" sz="2200" dirty="0" err="1">
                <a:latin typeface="Gill Sans MT" panose="020B0502020104020203" pitchFamily="34" charset="0"/>
              </a:rPr>
              <a:t>prise</a:t>
            </a:r>
            <a:r>
              <a:rPr lang="es-ES" sz="2200" dirty="0">
                <a:latin typeface="Gill Sans MT" panose="020B0502020104020203" pitchFamily="34" charset="0"/>
              </a:rPr>
              <a:t> en </a:t>
            </a:r>
            <a:r>
              <a:rPr lang="es-ES" sz="2200" dirty="0" err="1">
                <a:latin typeface="Gill Sans MT" panose="020B0502020104020203" pitchFamily="34" charset="0"/>
              </a:rPr>
              <a:t>charge</a:t>
            </a:r>
            <a:endParaRPr lang="es-ES" sz="2200" dirty="0">
              <a:latin typeface="Gill Sans MT" panose="020B0502020104020203" pitchFamily="34" charset="0"/>
            </a:endParaRPr>
          </a:p>
          <a:p>
            <a:pPr marL="342900" indent="-342900" algn="l">
              <a:lnSpc>
                <a:spcPct val="150000"/>
              </a:lnSpc>
              <a:buFont typeface="Arial" panose="020B0604020202020204" pitchFamily="34" charset="0"/>
              <a:buChar char="•"/>
            </a:pPr>
            <a:r>
              <a:rPr lang="es-ES" sz="2200" dirty="0" err="1">
                <a:latin typeface="Gill Sans MT" panose="020B0502020104020203" pitchFamily="34" charset="0"/>
              </a:rPr>
              <a:t>Proposer</a:t>
            </a:r>
            <a:r>
              <a:rPr lang="es-ES" sz="2200" dirty="0">
                <a:latin typeface="Gill Sans MT" panose="020B0502020104020203" pitchFamily="34" charset="0"/>
              </a:rPr>
              <a:t> des </a:t>
            </a:r>
            <a:r>
              <a:rPr lang="es-ES" sz="2200" dirty="0" err="1">
                <a:latin typeface="Gill Sans MT" panose="020B0502020104020203" pitchFamily="34" charset="0"/>
              </a:rPr>
              <a:t>projets</a:t>
            </a:r>
            <a:r>
              <a:rPr lang="es-ES" sz="2200" dirty="0">
                <a:latin typeface="Gill Sans MT" panose="020B0502020104020203" pitchFamily="34" charset="0"/>
              </a:rPr>
              <a:t> de vie </a:t>
            </a:r>
            <a:r>
              <a:rPr lang="es-ES" sz="2200" dirty="0" err="1">
                <a:latin typeface="Gill Sans MT" panose="020B0502020104020203" pitchFamily="34" charset="0"/>
              </a:rPr>
              <a:t>individualisés</a:t>
            </a:r>
            <a:endParaRPr lang="es-ES" sz="2200" dirty="0">
              <a:latin typeface="Gill Sans MT" panose="020B0502020104020203" pitchFamily="34" charset="0"/>
            </a:endParaRPr>
          </a:p>
          <a:p>
            <a:pPr marL="342900" indent="-342900" algn="l">
              <a:lnSpc>
                <a:spcPct val="150000"/>
              </a:lnSpc>
              <a:buFont typeface="Arial" panose="020B0604020202020204" pitchFamily="34" charset="0"/>
              <a:buChar char="•"/>
            </a:pPr>
            <a:r>
              <a:rPr lang="es-ES" sz="2200" dirty="0" err="1">
                <a:latin typeface="Gill Sans MT" panose="020B0502020104020203" pitchFamily="34" charset="0"/>
              </a:rPr>
              <a:t>Créer</a:t>
            </a:r>
            <a:r>
              <a:rPr lang="es-ES" sz="2200" dirty="0">
                <a:latin typeface="Gill Sans MT" panose="020B0502020104020203" pitchFamily="34" charset="0"/>
              </a:rPr>
              <a:t> des </a:t>
            </a:r>
            <a:r>
              <a:rPr lang="es-ES" sz="2200" dirty="0" err="1">
                <a:latin typeface="Gill Sans MT" panose="020B0502020104020203" pitchFamily="34" charset="0"/>
              </a:rPr>
              <a:t>passerelles</a:t>
            </a:r>
            <a:r>
              <a:rPr lang="es-ES" sz="2200" dirty="0">
                <a:latin typeface="Gill Sans MT" panose="020B0502020104020203" pitchFamily="34" charset="0"/>
              </a:rPr>
              <a:t> entre les </a:t>
            </a:r>
            <a:r>
              <a:rPr lang="es-ES" sz="2200" dirty="0" err="1">
                <a:latin typeface="Gill Sans MT" panose="020B0502020104020203" pitchFamily="34" charset="0"/>
              </a:rPr>
              <a:t>structures</a:t>
            </a:r>
            <a:r>
              <a:rPr lang="es-ES" sz="2200" dirty="0">
                <a:latin typeface="Gill Sans MT" panose="020B0502020104020203" pitchFamily="34" charset="0"/>
              </a:rPr>
              <a:t> de </a:t>
            </a:r>
            <a:r>
              <a:rPr lang="es-ES" sz="2200" dirty="0" err="1">
                <a:latin typeface="Gill Sans MT" panose="020B0502020104020203" pitchFamily="34" charset="0"/>
              </a:rPr>
              <a:t>prise</a:t>
            </a:r>
            <a:r>
              <a:rPr lang="es-ES" sz="2200" dirty="0">
                <a:latin typeface="Gill Sans MT" panose="020B0502020104020203" pitchFamily="34" charset="0"/>
              </a:rPr>
              <a:t> en </a:t>
            </a:r>
            <a:r>
              <a:rPr lang="es-ES" sz="2200" dirty="0" err="1">
                <a:latin typeface="Gill Sans MT" panose="020B0502020104020203" pitchFamily="34" charset="0"/>
              </a:rPr>
              <a:t>charge</a:t>
            </a:r>
            <a:r>
              <a:rPr lang="es-ES" sz="2200" dirty="0">
                <a:latin typeface="Gill Sans MT" panose="020B0502020104020203" pitchFamily="34" charset="0"/>
              </a:rPr>
              <a:t> et les </a:t>
            </a:r>
            <a:r>
              <a:rPr lang="es-ES" sz="2200" dirty="0" err="1">
                <a:latin typeface="Gill Sans MT" panose="020B0502020104020203" pitchFamily="34" charset="0"/>
              </a:rPr>
              <a:t>écoles</a:t>
            </a:r>
            <a:r>
              <a:rPr lang="es-ES" sz="2200" dirty="0">
                <a:latin typeface="Gill Sans MT" panose="020B0502020104020203" pitchFamily="34" charset="0"/>
              </a:rPr>
              <a:t> publiques</a:t>
            </a:r>
          </a:p>
          <a:p>
            <a:pPr marL="342900" indent="-342900" algn="l">
              <a:lnSpc>
                <a:spcPct val="150000"/>
              </a:lnSpc>
              <a:buFont typeface="Arial" panose="020B0604020202020204" pitchFamily="34" charset="0"/>
              <a:buChar char="•"/>
            </a:pPr>
            <a:endParaRPr lang="es-ES" sz="2200" dirty="0">
              <a:latin typeface="Gill Sans MT" panose="020B0502020104020203" pitchFamily="34" charset="0"/>
            </a:endParaRPr>
          </a:p>
          <a:p>
            <a:pPr marL="342900" indent="-342900" algn="l">
              <a:lnSpc>
                <a:spcPct val="150000"/>
              </a:lnSpc>
              <a:buFont typeface="Arial" panose="020B0604020202020204" pitchFamily="34" charset="0"/>
              <a:buChar char="•"/>
            </a:pPr>
            <a:endParaRPr lang="es-ES" sz="2200" dirty="0">
              <a:latin typeface="Gill Sans MT" panose="020B0502020104020203" pitchFamily="34" charset="0"/>
            </a:endParaRPr>
          </a:p>
          <a:p>
            <a:pPr>
              <a:lnSpc>
                <a:spcPct val="150000"/>
              </a:lnSpc>
            </a:pPr>
            <a:endParaRPr lang="es-ES" sz="2200" dirty="0">
              <a:latin typeface="Gill Sans MT" panose="020B0502020104020203" pitchFamily="34" charset="0"/>
            </a:endParaRPr>
          </a:p>
        </p:txBody>
      </p:sp>
    </p:spTree>
    <p:extLst>
      <p:ext uri="{BB962C8B-B14F-4D97-AF65-F5344CB8AC3E}">
        <p14:creationId xmlns:p14="http://schemas.microsoft.com/office/powerpoint/2010/main" val="32935099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Subtitle 4"/>
          <p:cNvSpPr txBox="1">
            <a:spLocks/>
          </p:cNvSpPr>
          <p:nvPr/>
        </p:nvSpPr>
        <p:spPr>
          <a:xfrm>
            <a:off x="2714323" y="1917287"/>
            <a:ext cx="6414929" cy="106188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fr-FR" sz="5400" dirty="0">
                <a:solidFill>
                  <a:schemeClr val="accent2">
                    <a:lumMod val="75000"/>
                  </a:schemeClr>
                </a:solidFill>
                <a:latin typeface="Gill Sans MT" panose="020B0502020104020203" pitchFamily="34" charset="0"/>
              </a:rPr>
              <a:t>Thank you !  Merci !</a:t>
            </a:r>
          </a:p>
          <a:p>
            <a:pPr>
              <a:lnSpc>
                <a:spcPct val="100000"/>
              </a:lnSpc>
            </a:pPr>
            <a:endParaRPr lang="fr-FR" dirty="0"/>
          </a:p>
          <a:p>
            <a:pPr algn="just">
              <a:lnSpc>
                <a:spcPct val="100000"/>
              </a:lnSpc>
            </a:pPr>
            <a:endParaRPr lang="fr-FR" sz="2000" dirty="0"/>
          </a:p>
          <a:p>
            <a:pPr algn="just">
              <a:lnSpc>
                <a:spcPct val="100000"/>
              </a:lnSpc>
            </a:pPr>
            <a:endParaRPr lang="fr-FR" sz="2000" dirty="0"/>
          </a:p>
          <a:p>
            <a:pPr algn="just">
              <a:lnSpc>
                <a:spcPct val="100000"/>
              </a:lnSpc>
            </a:pPr>
            <a:r>
              <a:rPr lang="fr-FR" sz="2000" dirty="0">
                <a:solidFill>
                  <a:schemeClr val="bg1">
                    <a:lumMod val="65000"/>
                  </a:schemeClr>
                </a:solidFill>
                <a:latin typeface="Gill Sans Infant Std" panose="020B0502020104020203" pitchFamily="34" charset="0"/>
              </a:rPr>
              <a:t>Cette étude a été produite avec le soutien financier de l’Union européenne. Son contenu relève de la seule responsabilité de PROTEJEM et ne reflète pas nécessairement les opinions de l’Union européenne. </a:t>
            </a:r>
            <a:endParaRPr lang="fr-FR" sz="4800" dirty="0">
              <a:solidFill>
                <a:schemeClr val="bg1">
                  <a:lumMod val="65000"/>
                </a:schemeClr>
              </a:solidFill>
              <a:latin typeface="Gill Sans Infant Std" panose="020B0502020104020203" pitchFamily="34" charset="0"/>
            </a:endParaRPr>
          </a:p>
        </p:txBody>
      </p:sp>
      <p:pic>
        <p:nvPicPr>
          <p:cNvPr id="15" name="Picture 14">
            <a:extLst>
              <a:ext uri="{FF2B5EF4-FFF2-40B4-BE49-F238E27FC236}">
                <a16:creationId xmlns:a16="http://schemas.microsoft.com/office/drawing/2014/main" xmlns="" id="{8837A571-0605-4264-B6E5-E3F27C7359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034" y="-119268"/>
            <a:ext cx="3988905" cy="1642623"/>
          </a:xfrm>
          <a:prstGeom prst="rect">
            <a:avLst/>
          </a:prstGeom>
        </p:spPr>
      </p:pic>
      <p:pic>
        <p:nvPicPr>
          <p:cNvPr id="8" name="Picture 7">
            <a:extLst>
              <a:ext uri="{FF2B5EF4-FFF2-40B4-BE49-F238E27FC236}">
                <a16:creationId xmlns:a16="http://schemas.microsoft.com/office/drawing/2014/main" xmlns="" id="{2CFFD6FC-1BC7-4885-978A-5C28B5AEBA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2171" y="6053465"/>
            <a:ext cx="4925957" cy="818407"/>
          </a:xfrm>
          <a:prstGeom prst="rect">
            <a:avLst/>
          </a:prstGeom>
        </p:spPr>
      </p:pic>
      <p:pic>
        <p:nvPicPr>
          <p:cNvPr id="2050" name="Picture 2" descr="E:\URBAN SERVICE\urbanservice adm 2020\BADE 2020\BADE\LOGO BAD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6977" y="6070280"/>
            <a:ext cx="667450" cy="678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685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3065"/>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3234996" y="1326817"/>
            <a:ext cx="7288351" cy="458284"/>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Autofit/>
          </a:bodyPr>
          <a:lstStyle/>
          <a:p>
            <a:pPr algn="l"/>
            <a:r>
              <a:rPr lang="fr-SN" sz="2800" b="1" dirty="0">
                <a:solidFill>
                  <a:schemeClr val="accent2">
                    <a:lumMod val="75000"/>
                  </a:schemeClr>
                </a:solidFill>
                <a:latin typeface="Gill Sans MT" panose="020B0502020104020203" pitchFamily="34" charset="0"/>
              </a:rPr>
              <a:t>Présentation</a:t>
            </a:r>
            <a:r>
              <a:rPr lang="es-ES" sz="2800" b="1" dirty="0">
                <a:solidFill>
                  <a:schemeClr val="accent2">
                    <a:lumMod val="75000"/>
                  </a:schemeClr>
                </a:solidFill>
                <a:latin typeface="Gill Sans MT" panose="020B0502020104020203" pitchFamily="34" charset="0"/>
              </a:rPr>
              <a:t> </a:t>
            </a:r>
            <a:r>
              <a:rPr lang="fr-FR" sz="2800" b="1" dirty="0">
                <a:solidFill>
                  <a:schemeClr val="accent2">
                    <a:lumMod val="75000"/>
                  </a:schemeClr>
                </a:solidFill>
                <a:latin typeface="Gill Sans MT" panose="020B0502020104020203" pitchFamily="34" charset="0"/>
              </a:rPr>
              <a:t>générale</a:t>
            </a:r>
            <a:r>
              <a:rPr lang="es-ES" sz="2800" b="1" dirty="0">
                <a:solidFill>
                  <a:schemeClr val="accent2">
                    <a:lumMod val="75000"/>
                  </a:schemeClr>
                </a:solidFill>
                <a:latin typeface="Gill Sans MT" panose="020B0502020104020203" pitchFamily="34" charset="0"/>
              </a:rPr>
              <a:t> : </a:t>
            </a:r>
            <a:r>
              <a:rPr lang="es-ES" sz="2800" b="1" dirty="0" err="1">
                <a:solidFill>
                  <a:schemeClr val="accent2">
                    <a:lumMod val="75000"/>
                  </a:schemeClr>
                </a:solidFill>
                <a:latin typeface="Gill Sans MT" panose="020B0502020104020203" pitchFamily="34" charset="0"/>
              </a:rPr>
              <a:t>Objectifs</a:t>
            </a:r>
            <a:endParaRPr lang="en-US" sz="2800" b="1" dirty="0">
              <a:solidFill>
                <a:schemeClr val="accent2">
                  <a:lumMod val="75000"/>
                </a:schemeClr>
              </a:solidFill>
              <a:latin typeface="Gill Sans MT" panose="020B0502020104020203" pitchFamily="34" charset="0"/>
            </a:endParaRPr>
          </a:p>
        </p:txBody>
      </p:sp>
      <p:sp>
        <p:nvSpPr>
          <p:cNvPr id="2" name="Rectangle: Rounded Corners 1">
            <a:extLst>
              <a:ext uri="{FF2B5EF4-FFF2-40B4-BE49-F238E27FC236}">
                <a16:creationId xmlns:a16="http://schemas.microsoft.com/office/drawing/2014/main" xmlns="" id="{936D9FE5-846B-4A19-A2A3-5477E51A2FEB}"/>
              </a:ext>
            </a:extLst>
          </p:cNvPr>
          <p:cNvSpPr/>
          <p:nvPr/>
        </p:nvSpPr>
        <p:spPr>
          <a:xfrm>
            <a:off x="766879" y="3656169"/>
            <a:ext cx="4928747" cy="1955393"/>
          </a:xfrm>
          <a:prstGeom prst="roundRect">
            <a:avLst/>
          </a:prstGeom>
          <a:solidFill>
            <a:schemeClr val="bg1"/>
          </a:solidFill>
          <a:ln>
            <a:solidFill>
              <a:schemeClr val="accent4">
                <a:lumMod val="75000"/>
              </a:schemeClr>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r>
              <a:rPr lang="fr-FR" b="1" dirty="0">
                <a:solidFill>
                  <a:schemeClr val="tx1"/>
                </a:solidFill>
                <a:latin typeface="Gill Sans MT" panose="020B0502020104020203" pitchFamily="34" charset="0"/>
                <a:cs typeface="Arial" pitchFamily="34" charset="0"/>
              </a:rPr>
              <a:t>OBJECTIF SPÉCIFIQUE 1 :</a:t>
            </a:r>
            <a:r>
              <a:rPr lang="fr-FR" b="1" dirty="0">
                <a:solidFill>
                  <a:schemeClr val="tx1"/>
                </a:solidFill>
                <a:latin typeface="Gill Sans MT" panose="020B0502020104020203" pitchFamily="34" charset="0"/>
              </a:rPr>
              <a:t> </a:t>
            </a:r>
          </a:p>
          <a:p>
            <a:pPr lvl="0" algn="just"/>
            <a:r>
              <a:rPr lang="fr-FR" dirty="0">
                <a:latin typeface="Gill Sans MT" panose="020B0502020104020203" pitchFamily="34" charset="0"/>
              </a:rPr>
              <a:t>Fournir aux </a:t>
            </a:r>
            <a:r>
              <a:rPr lang="fr-FR" b="1" dirty="0">
                <a:solidFill>
                  <a:schemeClr val="accent2">
                    <a:lumMod val="75000"/>
                  </a:schemeClr>
                </a:solidFill>
                <a:latin typeface="Gill Sans MT" panose="020B0502020104020203" pitchFamily="34" charset="0"/>
              </a:rPr>
              <a:t>enfants et aux jeunes migrant(e)s</a:t>
            </a:r>
            <a:r>
              <a:rPr lang="fr-FR" dirty="0">
                <a:latin typeface="Gill Sans MT" panose="020B0502020104020203" pitchFamily="34" charset="0"/>
              </a:rPr>
              <a:t> une </a:t>
            </a:r>
            <a:r>
              <a:rPr lang="fr-FR" b="1" dirty="0">
                <a:solidFill>
                  <a:schemeClr val="accent2">
                    <a:lumMod val="75000"/>
                  </a:schemeClr>
                </a:solidFill>
                <a:latin typeface="Gill Sans MT" panose="020B0502020104020203" pitchFamily="34" charset="0"/>
              </a:rPr>
              <a:t>assistance</a:t>
            </a:r>
            <a:r>
              <a:rPr lang="fr-FR" dirty="0">
                <a:latin typeface="Gill Sans MT" panose="020B0502020104020203" pitchFamily="34" charset="0"/>
              </a:rPr>
              <a:t> et une </a:t>
            </a:r>
            <a:r>
              <a:rPr lang="fr-FR" b="1" dirty="0">
                <a:solidFill>
                  <a:schemeClr val="accent2">
                    <a:lumMod val="75000"/>
                  </a:schemeClr>
                </a:solidFill>
                <a:latin typeface="Gill Sans MT" panose="020B0502020104020203" pitchFamily="34" charset="0"/>
              </a:rPr>
              <a:t>protection de qualité</a:t>
            </a:r>
            <a:r>
              <a:rPr lang="fr-FR" dirty="0">
                <a:latin typeface="Gill Sans MT" panose="020B0502020104020203" pitchFamily="34" charset="0"/>
              </a:rPr>
              <a:t> à travers leur </a:t>
            </a:r>
            <a:r>
              <a:rPr lang="fr-FR" b="1" dirty="0">
                <a:solidFill>
                  <a:schemeClr val="accent2">
                    <a:lumMod val="75000"/>
                  </a:schemeClr>
                </a:solidFill>
                <a:latin typeface="Gill Sans MT" panose="020B0502020104020203" pitchFamily="34" charset="0"/>
              </a:rPr>
              <a:t>accès aux services de base</a:t>
            </a:r>
            <a:r>
              <a:rPr lang="fr-FR" b="1" dirty="0">
                <a:latin typeface="Gill Sans MT" panose="020B0502020104020203" pitchFamily="34" charset="0"/>
              </a:rPr>
              <a:t> </a:t>
            </a:r>
            <a:r>
              <a:rPr lang="fr-FR" dirty="0">
                <a:latin typeface="Gill Sans MT" panose="020B0502020104020203" pitchFamily="34" charset="0"/>
              </a:rPr>
              <a:t>à différentes étapes  migratoires</a:t>
            </a:r>
            <a:endParaRPr lang="en-US" dirty="0"/>
          </a:p>
        </p:txBody>
      </p:sp>
      <p:sp>
        <p:nvSpPr>
          <p:cNvPr id="15" name="Rectangle: Rounded Corners 14">
            <a:extLst>
              <a:ext uri="{FF2B5EF4-FFF2-40B4-BE49-F238E27FC236}">
                <a16:creationId xmlns:a16="http://schemas.microsoft.com/office/drawing/2014/main" xmlns="" id="{8E9085D4-A480-4C8D-A8B6-6B2768226886}"/>
              </a:ext>
            </a:extLst>
          </p:cNvPr>
          <p:cNvSpPr/>
          <p:nvPr/>
        </p:nvSpPr>
        <p:spPr>
          <a:xfrm>
            <a:off x="6098584" y="3656168"/>
            <a:ext cx="5339166" cy="1955394"/>
          </a:xfrm>
          <a:prstGeom prst="roundRect">
            <a:avLst/>
          </a:prstGeom>
          <a:ln>
            <a:solidFill>
              <a:schemeClr val="accent4">
                <a:lumMod val="75000"/>
              </a:schemeClr>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just"/>
            <a:r>
              <a:rPr lang="fr-FR" b="1" dirty="0">
                <a:solidFill>
                  <a:schemeClr val="tx1"/>
                </a:solidFill>
                <a:latin typeface="Gill Sans MT" panose="020B0502020104020203" pitchFamily="34" charset="0"/>
                <a:cs typeface="Arial" pitchFamily="34" charset="0"/>
              </a:rPr>
              <a:t>OBJECTIF SPÉCIFIQUE 2 :</a:t>
            </a:r>
            <a:r>
              <a:rPr lang="fr-FR" b="1" dirty="0">
                <a:solidFill>
                  <a:schemeClr val="tx1"/>
                </a:solidFill>
                <a:latin typeface="Gill Sans MT" panose="020B0502020104020203" pitchFamily="34" charset="0"/>
              </a:rPr>
              <a:t> </a:t>
            </a:r>
          </a:p>
          <a:p>
            <a:pPr lvl="0" algn="just"/>
            <a:r>
              <a:rPr lang="fr-FR" b="1" dirty="0">
                <a:solidFill>
                  <a:schemeClr val="accent2">
                    <a:lumMod val="75000"/>
                  </a:schemeClr>
                </a:solidFill>
                <a:latin typeface="Gill Sans MT" panose="020B0502020104020203" pitchFamily="34" charset="0"/>
                <a:cs typeface="Arial" pitchFamily="34" charset="0"/>
              </a:rPr>
              <a:t>Renforcer</a:t>
            </a:r>
            <a:r>
              <a:rPr lang="fr-FR" b="1" dirty="0">
                <a:latin typeface="Gill Sans MT" panose="020B0502020104020203" pitchFamily="34" charset="0"/>
                <a:cs typeface="Arial" pitchFamily="34" charset="0"/>
              </a:rPr>
              <a:t> </a:t>
            </a:r>
            <a:r>
              <a:rPr lang="fr-FR" dirty="0">
                <a:latin typeface="Gill Sans MT" panose="020B0502020104020203" pitchFamily="34" charset="0"/>
                <a:cs typeface="Arial" pitchFamily="34" charset="0"/>
              </a:rPr>
              <a:t>les</a:t>
            </a:r>
            <a:r>
              <a:rPr lang="fr-FR" b="1" dirty="0">
                <a:latin typeface="Gill Sans MT" panose="020B0502020104020203" pitchFamily="34" charset="0"/>
                <a:cs typeface="Arial" pitchFamily="34" charset="0"/>
              </a:rPr>
              <a:t> </a:t>
            </a:r>
            <a:r>
              <a:rPr lang="fr-FR" b="1" dirty="0">
                <a:solidFill>
                  <a:schemeClr val="accent2">
                    <a:lumMod val="75000"/>
                  </a:schemeClr>
                </a:solidFill>
                <a:latin typeface="Gill Sans MT" panose="020B0502020104020203" pitchFamily="34" charset="0"/>
                <a:cs typeface="Arial" pitchFamily="34" charset="0"/>
              </a:rPr>
              <a:t>capacités</a:t>
            </a:r>
            <a:r>
              <a:rPr lang="fr-FR" b="1" dirty="0">
                <a:latin typeface="Gill Sans MT" panose="020B0502020104020203" pitchFamily="34" charset="0"/>
                <a:cs typeface="Arial" pitchFamily="34" charset="0"/>
              </a:rPr>
              <a:t> </a:t>
            </a:r>
            <a:r>
              <a:rPr lang="fr-FR" dirty="0">
                <a:latin typeface="Gill Sans MT" panose="020B0502020104020203" pitchFamily="34" charset="0"/>
                <a:cs typeface="Arial" pitchFamily="34" charset="0"/>
              </a:rPr>
              <a:t>et la </a:t>
            </a:r>
            <a:r>
              <a:rPr lang="fr-FR" b="1" dirty="0">
                <a:solidFill>
                  <a:schemeClr val="accent2">
                    <a:lumMod val="75000"/>
                  </a:schemeClr>
                </a:solidFill>
                <a:latin typeface="Gill Sans MT" panose="020B0502020104020203" pitchFamily="34" charset="0"/>
                <a:cs typeface="Arial" pitchFamily="34" charset="0"/>
              </a:rPr>
              <a:t>coordination</a:t>
            </a:r>
            <a:r>
              <a:rPr lang="fr-FR" b="1" dirty="0">
                <a:latin typeface="Gill Sans MT" panose="020B0502020104020203" pitchFamily="34" charset="0"/>
                <a:cs typeface="Arial" pitchFamily="34" charset="0"/>
              </a:rPr>
              <a:t> </a:t>
            </a:r>
            <a:r>
              <a:rPr lang="fr-FR" dirty="0">
                <a:latin typeface="Gill Sans MT" panose="020B0502020104020203" pitchFamily="34" charset="0"/>
                <a:cs typeface="Arial" pitchFamily="34" charset="0"/>
              </a:rPr>
              <a:t>(et </a:t>
            </a:r>
            <a:r>
              <a:rPr lang="fr-FR" b="1" dirty="0">
                <a:solidFill>
                  <a:schemeClr val="accent2">
                    <a:lumMod val="75000"/>
                  </a:schemeClr>
                </a:solidFill>
                <a:latin typeface="Gill Sans MT" panose="020B0502020104020203" pitchFamily="34" charset="0"/>
                <a:cs typeface="Arial" pitchFamily="34" charset="0"/>
              </a:rPr>
              <a:t>articulation</a:t>
            </a:r>
            <a:r>
              <a:rPr lang="fr-FR" dirty="0">
                <a:latin typeface="Gill Sans MT" panose="020B0502020104020203" pitchFamily="34" charset="0"/>
                <a:cs typeface="Arial" pitchFamily="34" charset="0"/>
              </a:rPr>
              <a:t>) </a:t>
            </a:r>
            <a:r>
              <a:rPr lang="fr-FR" b="1" dirty="0">
                <a:solidFill>
                  <a:schemeClr val="accent2">
                    <a:lumMod val="75000"/>
                  </a:schemeClr>
                </a:solidFill>
                <a:latin typeface="Gill Sans MT" panose="020B0502020104020203" pitchFamily="34" charset="0"/>
                <a:cs typeface="Arial" pitchFamily="34" charset="0"/>
              </a:rPr>
              <a:t>des acteurs institutionnels et communautaires</a:t>
            </a:r>
            <a:r>
              <a:rPr lang="fr-FR" b="1" dirty="0">
                <a:latin typeface="Gill Sans MT" panose="020B0502020104020203" pitchFamily="34" charset="0"/>
                <a:cs typeface="Arial" pitchFamily="34" charset="0"/>
              </a:rPr>
              <a:t> </a:t>
            </a:r>
            <a:r>
              <a:rPr lang="fr-FR" dirty="0">
                <a:latin typeface="Gill Sans MT" panose="020B0502020104020203" pitchFamily="34" charset="0"/>
                <a:cs typeface="Arial" pitchFamily="34" charset="0"/>
              </a:rPr>
              <a:t>pour fournir une assistance de qualité pour la</a:t>
            </a:r>
            <a:r>
              <a:rPr lang="fr-FR" b="1" dirty="0">
                <a:latin typeface="Gill Sans MT" panose="020B0502020104020203" pitchFamily="34" charset="0"/>
                <a:cs typeface="Arial" pitchFamily="34" charset="0"/>
              </a:rPr>
              <a:t> </a:t>
            </a:r>
            <a:r>
              <a:rPr lang="fr-FR" b="1" dirty="0">
                <a:solidFill>
                  <a:schemeClr val="accent2">
                    <a:lumMod val="75000"/>
                  </a:schemeClr>
                </a:solidFill>
                <a:latin typeface="Gill Sans MT" panose="020B0502020104020203" pitchFamily="34" charset="0"/>
                <a:cs typeface="Arial" pitchFamily="34" charset="0"/>
              </a:rPr>
              <a:t>protection</a:t>
            </a:r>
            <a:r>
              <a:rPr lang="fr-FR" b="1" dirty="0">
                <a:latin typeface="Gill Sans MT" panose="020B0502020104020203" pitchFamily="34" charset="0"/>
                <a:cs typeface="Arial" pitchFamily="34" charset="0"/>
              </a:rPr>
              <a:t> </a:t>
            </a:r>
            <a:r>
              <a:rPr lang="fr-FR" dirty="0">
                <a:latin typeface="Gill Sans MT" panose="020B0502020104020203" pitchFamily="34" charset="0"/>
                <a:cs typeface="Arial" pitchFamily="34" charset="0"/>
              </a:rPr>
              <a:t>des</a:t>
            </a:r>
            <a:r>
              <a:rPr lang="fr-FR" b="1" dirty="0">
                <a:latin typeface="Gill Sans MT" panose="020B0502020104020203" pitchFamily="34" charset="0"/>
                <a:cs typeface="Arial" pitchFamily="34" charset="0"/>
              </a:rPr>
              <a:t> </a:t>
            </a:r>
            <a:r>
              <a:rPr lang="fr-FR" b="1" dirty="0">
                <a:solidFill>
                  <a:schemeClr val="accent2">
                    <a:lumMod val="75000"/>
                  </a:schemeClr>
                </a:solidFill>
                <a:latin typeface="Gill Sans MT" panose="020B0502020104020203" pitchFamily="34" charset="0"/>
                <a:cs typeface="Arial" pitchFamily="34" charset="0"/>
              </a:rPr>
              <a:t>enfants et jeunes migrant(e)s</a:t>
            </a:r>
          </a:p>
        </p:txBody>
      </p:sp>
      <p:sp>
        <p:nvSpPr>
          <p:cNvPr id="14" name="Rectangle: Rounded Corners 13">
            <a:extLst>
              <a:ext uri="{FF2B5EF4-FFF2-40B4-BE49-F238E27FC236}">
                <a16:creationId xmlns:a16="http://schemas.microsoft.com/office/drawing/2014/main" xmlns="" id="{80930CDA-BFAE-4F64-8FF2-4BFF99B6CFC3}"/>
              </a:ext>
            </a:extLst>
          </p:cNvPr>
          <p:cNvSpPr/>
          <p:nvPr/>
        </p:nvSpPr>
        <p:spPr>
          <a:xfrm>
            <a:off x="1566137" y="1977052"/>
            <a:ext cx="8822309" cy="974327"/>
          </a:xfrm>
          <a:prstGeom prst="roundRect">
            <a:avLst/>
          </a:prstGeom>
          <a:ln>
            <a:solidFill>
              <a:schemeClr val="accent4">
                <a:lumMod val="75000"/>
              </a:schemeClr>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r>
              <a:rPr lang="fr-FR" b="1" dirty="0">
                <a:solidFill>
                  <a:schemeClr val="tx1"/>
                </a:solidFill>
                <a:latin typeface="Gill Sans MT" panose="020B0502020104020203" pitchFamily="34" charset="0"/>
                <a:cs typeface="Arial" pitchFamily="34" charset="0"/>
              </a:rPr>
              <a:t>OBJECTIF GÉNÉRAL :  </a:t>
            </a:r>
          </a:p>
          <a:p>
            <a:pPr lvl="0" algn="just"/>
            <a:r>
              <a:rPr lang="fr-FR" dirty="0">
                <a:latin typeface="Gill Sans MT" panose="020B0502020104020203" pitchFamily="34" charset="0"/>
                <a:ea typeface="MS PGothic" charset="0"/>
              </a:rPr>
              <a:t>Contribuer à la </a:t>
            </a:r>
            <a:r>
              <a:rPr lang="fr-FR" b="1" dirty="0">
                <a:solidFill>
                  <a:schemeClr val="accent2">
                    <a:lumMod val="75000"/>
                  </a:schemeClr>
                </a:solidFill>
                <a:latin typeface="Gill Sans MT" panose="020B0502020104020203" pitchFamily="34" charset="0"/>
                <a:ea typeface="MS PGothic" charset="0"/>
              </a:rPr>
              <a:t>création</a:t>
            </a:r>
            <a:r>
              <a:rPr lang="fr-FR" b="1" dirty="0">
                <a:latin typeface="Gill Sans MT" panose="020B0502020104020203" pitchFamily="34" charset="0"/>
                <a:ea typeface="MS PGothic" charset="0"/>
              </a:rPr>
              <a:t> </a:t>
            </a:r>
            <a:r>
              <a:rPr lang="fr-FR" dirty="0">
                <a:latin typeface="Gill Sans MT" panose="020B0502020104020203" pitchFamily="34" charset="0"/>
                <a:ea typeface="MS PGothic" charset="0"/>
              </a:rPr>
              <a:t>d’un</a:t>
            </a:r>
            <a:r>
              <a:rPr lang="fr-FR" b="1" dirty="0">
                <a:latin typeface="Gill Sans MT" panose="020B0502020104020203" pitchFamily="34" charset="0"/>
                <a:ea typeface="MS PGothic" charset="0"/>
              </a:rPr>
              <a:t> </a:t>
            </a:r>
            <a:r>
              <a:rPr lang="fr-FR" b="1" dirty="0">
                <a:solidFill>
                  <a:schemeClr val="accent2">
                    <a:lumMod val="75000"/>
                  </a:schemeClr>
                </a:solidFill>
                <a:latin typeface="Gill Sans MT" panose="020B0502020104020203" pitchFamily="34" charset="0"/>
                <a:ea typeface="MS PGothic" charset="0"/>
              </a:rPr>
              <a:t>environnement protecteur </a:t>
            </a:r>
            <a:r>
              <a:rPr lang="fr-FR" dirty="0">
                <a:latin typeface="Gill Sans MT" panose="020B0502020104020203" pitchFamily="34" charset="0"/>
                <a:ea typeface="MS PGothic" charset="0"/>
              </a:rPr>
              <a:t>pour les </a:t>
            </a:r>
            <a:r>
              <a:rPr lang="fr-FR" b="1" dirty="0">
                <a:solidFill>
                  <a:schemeClr val="accent2">
                    <a:lumMod val="75000"/>
                  </a:schemeClr>
                </a:solidFill>
                <a:latin typeface="Gill Sans MT" panose="020B0502020104020203" pitchFamily="34" charset="0"/>
                <a:ea typeface="MS PGothic" charset="0"/>
              </a:rPr>
              <a:t>enfants et jeunes migrant(e)s </a:t>
            </a:r>
            <a:r>
              <a:rPr lang="fr-FR" dirty="0">
                <a:latin typeface="Gill Sans MT" panose="020B0502020104020203" pitchFamily="34" charset="0"/>
                <a:ea typeface="MS PGothic" charset="0"/>
              </a:rPr>
              <a:t>avec des </a:t>
            </a:r>
            <a:r>
              <a:rPr lang="fr-FR" b="1" dirty="0">
                <a:solidFill>
                  <a:schemeClr val="accent2">
                    <a:lumMod val="75000"/>
                  </a:schemeClr>
                </a:solidFill>
                <a:latin typeface="Gill Sans MT" panose="020B0502020104020203" pitchFamily="34" charset="0"/>
                <a:ea typeface="MS PGothic" charset="0"/>
              </a:rPr>
              <a:t>services sociaux adaptés</a:t>
            </a:r>
            <a:r>
              <a:rPr lang="fr-FR" dirty="0">
                <a:solidFill>
                  <a:schemeClr val="accent2">
                    <a:lumMod val="75000"/>
                  </a:schemeClr>
                </a:solidFill>
                <a:latin typeface="Gill Sans MT" panose="020B0502020104020203" pitchFamily="34" charset="0"/>
                <a:ea typeface="MS PGothic" charset="0"/>
              </a:rPr>
              <a:t>,</a:t>
            </a:r>
            <a:r>
              <a:rPr lang="fr-FR" b="1" dirty="0">
                <a:solidFill>
                  <a:schemeClr val="accent2">
                    <a:lumMod val="75000"/>
                  </a:schemeClr>
                </a:solidFill>
                <a:latin typeface="Gill Sans MT" panose="020B0502020104020203" pitchFamily="34" charset="0"/>
                <a:ea typeface="MS PGothic" charset="0"/>
              </a:rPr>
              <a:t> accessibles et de qualité</a:t>
            </a:r>
            <a:r>
              <a:rPr lang="fr-FR" b="1" dirty="0">
                <a:latin typeface="Gill Sans MT" panose="020B0502020104020203" pitchFamily="34" charset="0"/>
                <a:ea typeface="MS PGothic" charset="0"/>
              </a:rPr>
              <a:t> </a:t>
            </a:r>
          </a:p>
        </p:txBody>
      </p:sp>
    </p:spTree>
    <p:extLst>
      <p:ext uri="{BB962C8B-B14F-4D97-AF65-F5344CB8AC3E}">
        <p14:creationId xmlns:p14="http://schemas.microsoft.com/office/powerpoint/2010/main" val="142925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3065"/>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3234996" y="1326817"/>
            <a:ext cx="7288351" cy="458284"/>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Autofit/>
          </a:bodyPr>
          <a:lstStyle/>
          <a:p>
            <a:pPr algn="l"/>
            <a:r>
              <a:rPr lang="fr-SN" sz="2800" b="1" dirty="0">
                <a:solidFill>
                  <a:schemeClr val="accent2">
                    <a:lumMod val="75000"/>
                  </a:schemeClr>
                </a:solidFill>
                <a:latin typeface="Gill Sans MT" panose="020B0502020104020203" pitchFamily="34" charset="0"/>
              </a:rPr>
              <a:t>Présentation</a:t>
            </a:r>
            <a:r>
              <a:rPr lang="es-ES" sz="2800" b="1" dirty="0">
                <a:solidFill>
                  <a:schemeClr val="accent2">
                    <a:lumMod val="75000"/>
                  </a:schemeClr>
                </a:solidFill>
                <a:latin typeface="Gill Sans MT" panose="020B0502020104020203" pitchFamily="34" charset="0"/>
              </a:rPr>
              <a:t> </a:t>
            </a:r>
            <a:r>
              <a:rPr lang="fr-FR" sz="2800" b="1" dirty="0">
                <a:solidFill>
                  <a:schemeClr val="accent2">
                    <a:lumMod val="75000"/>
                  </a:schemeClr>
                </a:solidFill>
                <a:latin typeface="Gill Sans MT" panose="020B0502020104020203" pitchFamily="34" charset="0"/>
              </a:rPr>
              <a:t>générale</a:t>
            </a:r>
            <a:r>
              <a:rPr lang="es-ES" sz="2800" b="1" dirty="0">
                <a:solidFill>
                  <a:schemeClr val="accent2">
                    <a:lumMod val="75000"/>
                  </a:schemeClr>
                </a:solidFill>
                <a:latin typeface="Gill Sans MT" panose="020B0502020104020203" pitchFamily="34" charset="0"/>
              </a:rPr>
              <a:t> : </a:t>
            </a:r>
            <a:r>
              <a:rPr lang="es-ES" sz="2800" b="1" dirty="0" err="1">
                <a:solidFill>
                  <a:schemeClr val="accent2">
                    <a:lumMod val="75000"/>
                  </a:schemeClr>
                </a:solidFill>
                <a:latin typeface="Gill Sans MT" panose="020B0502020104020203" pitchFamily="34" charset="0"/>
              </a:rPr>
              <a:t>Résultats</a:t>
            </a:r>
            <a:endParaRPr lang="en-US" sz="2800" b="1" dirty="0">
              <a:solidFill>
                <a:schemeClr val="accent2">
                  <a:lumMod val="75000"/>
                </a:schemeClr>
              </a:solidFill>
              <a:latin typeface="Gill Sans MT" panose="020B0502020104020203" pitchFamily="34" charset="0"/>
            </a:endParaRPr>
          </a:p>
        </p:txBody>
      </p:sp>
      <p:sp>
        <p:nvSpPr>
          <p:cNvPr id="14" name="Rectangle: Rounded Corners 13">
            <a:extLst>
              <a:ext uri="{FF2B5EF4-FFF2-40B4-BE49-F238E27FC236}">
                <a16:creationId xmlns:a16="http://schemas.microsoft.com/office/drawing/2014/main" xmlns="" id="{80930CDA-BFAE-4F64-8FF2-4BFF99B6CFC3}"/>
              </a:ext>
            </a:extLst>
          </p:cNvPr>
          <p:cNvSpPr/>
          <p:nvPr/>
        </p:nvSpPr>
        <p:spPr>
          <a:xfrm>
            <a:off x="1317356" y="1898542"/>
            <a:ext cx="9500461" cy="1247614"/>
          </a:xfrm>
          <a:prstGeom prst="roundRect">
            <a:avLst/>
          </a:prstGeom>
          <a:ln>
            <a:solidFill>
              <a:schemeClr val="accent4">
                <a:lumMod val="75000"/>
              </a:schemeClr>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r>
              <a:rPr lang="fr-FR" b="1" dirty="0">
                <a:solidFill>
                  <a:schemeClr val="tx1"/>
                </a:solidFill>
                <a:latin typeface="Gill Sans MT" panose="020B0502020104020203" pitchFamily="34" charset="0"/>
                <a:cs typeface="Arial" pitchFamily="34" charset="0"/>
              </a:rPr>
              <a:t>RÉSULTAT 1 :  </a:t>
            </a:r>
          </a:p>
          <a:p>
            <a:pPr lvl="0" algn="just"/>
            <a:r>
              <a:rPr lang="fr-FR" dirty="0">
                <a:latin typeface="Gill Sans MT" panose="020B0502020104020203" pitchFamily="34" charset="0"/>
              </a:rPr>
              <a:t>Les </a:t>
            </a:r>
            <a:r>
              <a:rPr lang="fr-FR" b="1" dirty="0">
                <a:solidFill>
                  <a:schemeClr val="accent2">
                    <a:lumMod val="75000"/>
                  </a:schemeClr>
                </a:solidFill>
                <a:latin typeface="Gill Sans MT" panose="020B0502020104020203" pitchFamily="34" charset="0"/>
              </a:rPr>
              <a:t>enfants et jeunes</a:t>
            </a:r>
            <a:r>
              <a:rPr lang="fr-FR" dirty="0">
                <a:solidFill>
                  <a:schemeClr val="accent2">
                    <a:lumMod val="75000"/>
                  </a:schemeClr>
                </a:solidFill>
                <a:latin typeface="Gill Sans MT" panose="020B0502020104020203" pitchFamily="34" charset="0"/>
              </a:rPr>
              <a:t> </a:t>
            </a:r>
            <a:r>
              <a:rPr lang="fr-FR" b="1" dirty="0">
                <a:solidFill>
                  <a:schemeClr val="accent2">
                    <a:lumMod val="75000"/>
                  </a:schemeClr>
                </a:solidFill>
                <a:latin typeface="Gill Sans MT" panose="020B0502020104020203" pitchFamily="34" charset="0"/>
              </a:rPr>
              <a:t>migrant(e)s</a:t>
            </a:r>
            <a:r>
              <a:rPr lang="fr-FR" dirty="0">
                <a:solidFill>
                  <a:schemeClr val="accent2">
                    <a:lumMod val="75000"/>
                  </a:schemeClr>
                </a:solidFill>
                <a:latin typeface="Gill Sans MT" panose="020B0502020104020203" pitchFamily="34" charset="0"/>
              </a:rPr>
              <a:t> </a:t>
            </a:r>
            <a:r>
              <a:rPr lang="fr-FR" b="1" dirty="0">
                <a:solidFill>
                  <a:schemeClr val="accent2">
                    <a:lumMod val="75000"/>
                  </a:schemeClr>
                </a:solidFill>
                <a:latin typeface="Gill Sans MT" panose="020B0502020104020203" pitchFamily="34" charset="0"/>
              </a:rPr>
              <a:t>accèdent à des services institutionnels et communautaires</a:t>
            </a:r>
            <a:r>
              <a:rPr lang="fr-FR" dirty="0">
                <a:solidFill>
                  <a:schemeClr val="accent2">
                    <a:lumMod val="75000"/>
                  </a:schemeClr>
                </a:solidFill>
                <a:latin typeface="Gill Sans MT" panose="020B0502020104020203" pitchFamily="34" charset="0"/>
              </a:rPr>
              <a:t> </a:t>
            </a:r>
            <a:r>
              <a:rPr lang="fr-FR" dirty="0">
                <a:latin typeface="Gill Sans MT" panose="020B0502020104020203" pitchFamily="34" charset="0"/>
              </a:rPr>
              <a:t>répondant à </a:t>
            </a:r>
            <a:r>
              <a:rPr lang="fr-FR" b="1" dirty="0">
                <a:solidFill>
                  <a:schemeClr val="accent2">
                    <a:lumMod val="75000"/>
                  </a:schemeClr>
                </a:solidFill>
                <a:latin typeface="Gill Sans MT" panose="020B0502020104020203" pitchFamily="34" charset="0"/>
              </a:rPr>
              <a:t>leurs besoins</a:t>
            </a:r>
            <a:r>
              <a:rPr lang="fr-FR" dirty="0">
                <a:solidFill>
                  <a:schemeClr val="accent2">
                    <a:lumMod val="75000"/>
                  </a:schemeClr>
                </a:solidFill>
                <a:latin typeface="Gill Sans MT" panose="020B0502020104020203" pitchFamily="34" charset="0"/>
              </a:rPr>
              <a:t> </a:t>
            </a:r>
            <a:r>
              <a:rPr lang="fr-FR" dirty="0">
                <a:latin typeface="Gill Sans MT" panose="020B0502020104020203" pitchFamily="34" charset="0"/>
              </a:rPr>
              <a:t>de protection et bénéficient </a:t>
            </a:r>
            <a:r>
              <a:rPr lang="fr-FR" b="1" dirty="0">
                <a:solidFill>
                  <a:schemeClr val="accent2">
                    <a:lumMod val="75000"/>
                  </a:schemeClr>
                </a:solidFill>
                <a:latin typeface="Gill Sans MT" panose="020B0502020104020203" pitchFamily="34" charset="0"/>
              </a:rPr>
              <a:t>d’une assistance adaptée</a:t>
            </a:r>
            <a:r>
              <a:rPr lang="fr-FR" dirty="0">
                <a:solidFill>
                  <a:schemeClr val="accent2">
                    <a:lumMod val="75000"/>
                  </a:schemeClr>
                </a:solidFill>
                <a:latin typeface="Gill Sans MT" panose="020B0502020104020203" pitchFamily="34" charset="0"/>
              </a:rPr>
              <a:t> </a:t>
            </a:r>
            <a:endParaRPr lang="fr-CH" dirty="0">
              <a:solidFill>
                <a:schemeClr val="accent2">
                  <a:lumMod val="75000"/>
                </a:schemeClr>
              </a:solidFill>
              <a:latin typeface="Gill Sans MT" panose="020B0502020104020203" pitchFamily="34" charset="0"/>
            </a:endParaRPr>
          </a:p>
        </p:txBody>
      </p:sp>
      <p:sp>
        <p:nvSpPr>
          <p:cNvPr id="11" name="Rectangle: Rounded Corners 13">
            <a:extLst>
              <a:ext uri="{FF2B5EF4-FFF2-40B4-BE49-F238E27FC236}">
                <a16:creationId xmlns:a16="http://schemas.microsoft.com/office/drawing/2014/main" xmlns="" id="{80930CDA-BFAE-4F64-8FF2-4BFF99B6CFC3}"/>
              </a:ext>
            </a:extLst>
          </p:cNvPr>
          <p:cNvSpPr/>
          <p:nvPr/>
        </p:nvSpPr>
        <p:spPr>
          <a:xfrm>
            <a:off x="1309608" y="3314437"/>
            <a:ext cx="9508210" cy="1169104"/>
          </a:xfrm>
          <a:prstGeom prst="roundRect">
            <a:avLst/>
          </a:prstGeom>
          <a:ln>
            <a:solidFill>
              <a:schemeClr val="accent4">
                <a:lumMod val="75000"/>
              </a:schemeClr>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r>
              <a:rPr lang="fr-FR" b="1" dirty="0">
                <a:solidFill>
                  <a:schemeClr val="tx1"/>
                </a:solidFill>
                <a:latin typeface="Gill Sans MT" panose="020B0502020104020203" pitchFamily="34" charset="0"/>
                <a:cs typeface="Arial" pitchFamily="34" charset="0"/>
              </a:rPr>
              <a:t>RÉSULTAT 2 :  </a:t>
            </a:r>
          </a:p>
          <a:p>
            <a:pPr lvl="0" algn="just"/>
            <a:r>
              <a:rPr lang="fr-FR" dirty="0">
                <a:latin typeface="Gill Sans MT" panose="020B0502020104020203" pitchFamily="34" charset="0"/>
              </a:rPr>
              <a:t>Les </a:t>
            </a:r>
            <a:r>
              <a:rPr lang="fr-FR" b="1" dirty="0">
                <a:solidFill>
                  <a:schemeClr val="accent2">
                    <a:lumMod val="75000"/>
                  </a:schemeClr>
                </a:solidFill>
                <a:latin typeface="Gill Sans MT" panose="020B0502020104020203" pitchFamily="34" charset="0"/>
              </a:rPr>
              <a:t>acteurs clés</a:t>
            </a:r>
            <a:r>
              <a:rPr lang="fr-FR" b="1" dirty="0">
                <a:latin typeface="Gill Sans MT" panose="020B0502020104020203" pitchFamily="34" charset="0"/>
              </a:rPr>
              <a:t> </a:t>
            </a:r>
            <a:r>
              <a:rPr lang="fr-FR" dirty="0">
                <a:latin typeface="Gill Sans MT" panose="020B0502020104020203" pitchFamily="34" charset="0"/>
              </a:rPr>
              <a:t>de la protection sont </a:t>
            </a:r>
            <a:r>
              <a:rPr lang="fr-FR" b="1" dirty="0">
                <a:solidFill>
                  <a:schemeClr val="accent2">
                    <a:lumMod val="75000"/>
                  </a:schemeClr>
                </a:solidFill>
                <a:latin typeface="Gill Sans MT" panose="020B0502020104020203" pitchFamily="34" charset="0"/>
              </a:rPr>
              <a:t>sensibilisés et informés </a:t>
            </a:r>
            <a:r>
              <a:rPr lang="fr-FR" dirty="0">
                <a:latin typeface="Gill Sans MT" panose="020B0502020104020203" pitchFamily="34" charset="0"/>
              </a:rPr>
              <a:t>sur les </a:t>
            </a:r>
            <a:r>
              <a:rPr lang="fr-FR" b="1" dirty="0">
                <a:solidFill>
                  <a:schemeClr val="accent2">
                    <a:lumMod val="75000"/>
                  </a:schemeClr>
                </a:solidFill>
                <a:latin typeface="Gill Sans MT" panose="020B0502020104020203" pitchFamily="34" charset="0"/>
              </a:rPr>
              <a:t>besoins</a:t>
            </a:r>
            <a:r>
              <a:rPr lang="fr-FR" b="1" dirty="0">
                <a:latin typeface="Gill Sans MT" panose="020B0502020104020203" pitchFamily="34" charset="0"/>
              </a:rPr>
              <a:t> </a:t>
            </a:r>
            <a:r>
              <a:rPr lang="fr-FR" dirty="0">
                <a:latin typeface="Gill Sans MT" panose="020B0502020104020203" pitchFamily="34" charset="0"/>
              </a:rPr>
              <a:t>et </a:t>
            </a:r>
            <a:r>
              <a:rPr lang="fr-FR" b="1" dirty="0">
                <a:solidFill>
                  <a:schemeClr val="accent2">
                    <a:lumMod val="75000"/>
                  </a:schemeClr>
                </a:solidFill>
                <a:latin typeface="Gill Sans MT" panose="020B0502020104020203" pitchFamily="34" charset="0"/>
              </a:rPr>
              <a:t>vulnérabilités des EJM </a:t>
            </a:r>
            <a:r>
              <a:rPr lang="fr-FR" dirty="0">
                <a:latin typeface="Gill Sans MT" panose="020B0502020104020203" pitchFamily="34" charset="0"/>
              </a:rPr>
              <a:t>et voient leurs capacités renforcées</a:t>
            </a:r>
            <a:endParaRPr lang="fr-CH" dirty="0">
              <a:solidFill>
                <a:schemeClr val="accent2">
                  <a:lumMod val="75000"/>
                </a:schemeClr>
              </a:solidFill>
              <a:latin typeface="Gill Sans MT" panose="020B0502020104020203" pitchFamily="34" charset="0"/>
            </a:endParaRPr>
          </a:p>
        </p:txBody>
      </p:sp>
      <p:sp>
        <p:nvSpPr>
          <p:cNvPr id="12" name="Rectangle: Rounded Corners 13">
            <a:extLst>
              <a:ext uri="{FF2B5EF4-FFF2-40B4-BE49-F238E27FC236}">
                <a16:creationId xmlns:a16="http://schemas.microsoft.com/office/drawing/2014/main" xmlns="" id="{80930CDA-BFAE-4F64-8FF2-4BFF99B6CFC3}"/>
              </a:ext>
            </a:extLst>
          </p:cNvPr>
          <p:cNvSpPr/>
          <p:nvPr/>
        </p:nvSpPr>
        <p:spPr>
          <a:xfrm>
            <a:off x="1317355" y="4681146"/>
            <a:ext cx="9500461" cy="1342058"/>
          </a:xfrm>
          <a:prstGeom prst="roundRect">
            <a:avLst/>
          </a:prstGeom>
          <a:ln>
            <a:solidFill>
              <a:schemeClr val="accent4">
                <a:lumMod val="75000"/>
              </a:schemeClr>
            </a:solidFill>
          </a:ln>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r>
              <a:rPr lang="fr-FR" b="1" dirty="0">
                <a:solidFill>
                  <a:schemeClr val="tx1"/>
                </a:solidFill>
                <a:latin typeface="Gill Sans MT" panose="020B0502020104020203" pitchFamily="34" charset="0"/>
                <a:cs typeface="Arial" pitchFamily="34" charset="0"/>
              </a:rPr>
              <a:t>RÉSULTAT 3 :  </a:t>
            </a:r>
          </a:p>
          <a:p>
            <a:pPr lvl="0" algn="just"/>
            <a:r>
              <a:rPr lang="fr-FR" dirty="0">
                <a:latin typeface="Gill Sans MT" panose="020B0502020104020203" pitchFamily="34" charset="0"/>
              </a:rPr>
              <a:t>Des </a:t>
            </a:r>
            <a:r>
              <a:rPr lang="fr-FR" b="1" dirty="0">
                <a:solidFill>
                  <a:schemeClr val="accent2">
                    <a:lumMod val="75000"/>
                  </a:schemeClr>
                </a:solidFill>
                <a:latin typeface="Gill Sans MT" panose="020B0502020104020203" pitchFamily="34" charset="0"/>
              </a:rPr>
              <a:t>stratégies</a:t>
            </a:r>
            <a:r>
              <a:rPr lang="fr-FR" dirty="0">
                <a:solidFill>
                  <a:schemeClr val="accent2">
                    <a:lumMod val="75000"/>
                  </a:schemeClr>
                </a:solidFill>
                <a:latin typeface="Gill Sans MT" panose="020B0502020104020203" pitchFamily="34" charset="0"/>
              </a:rPr>
              <a:t>,</a:t>
            </a:r>
            <a:r>
              <a:rPr lang="fr-FR" b="1" dirty="0">
                <a:solidFill>
                  <a:schemeClr val="accent2">
                    <a:lumMod val="75000"/>
                  </a:schemeClr>
                </a:solidFill>
                <a:latin typeface="Gill Sans MT" panose="020B0502020104020203" pitchFamily="34" charset="0"/>
              </a:rPr>
              <a:t> cadres </a:t>
            </a:r>
            <a:r>
              <a:rPr lang="fr-FR" dirty="0">
                <a:solidFill>
                  <a:schemeClr val="tx1">
                    <a:lumMod val="85000"/>
                    <a:lumOff val="15000"/>
                  </a:schemeClr>
                </a:solidFill>
                <a:latin typeface="Gill Sans MT" panose="020B0502020104020203" pitchFamily="34" charset="0"/>
              </a:rPr>
              <a:t>et</a:t>
            </a:r>
            <a:r>
              <a:rPr lang="fr-FR" b="1" dirty="0">
                <a:solidFill>
                  <a:schemeClr val="tx1">
                    <a:lumMod val="85000"/>
                    <a:lumOff val="15000"/>
                  </a:schemeClr>
                </a:solidFill>
                <a:latin typeface="Gill Sans MT" panose="020B0502020104020203" pitchFamily="34" charset="0"/>
              </a:rPr>
              <a:t> </a:t>
            </a:r>
            <a:r>
              <a:rPr lang="fr-FR" b="1" dirty="0">
                <a:solidFill>
                  <a:schemeClr val="accent2">
                    <a:lumMod val="75000"/>
                  </a:schemeClr>
                </a:solidFill>
                <a:latin typeface="Gill Sans MT" panose="020B0502020104020203" pitchFamily="34" charset="0"/>
              </a:rPr>
              <a:t>mécanismes</a:t>
            </a:r>
            <a:r>
              <a:rPr lang="fr-FR" dirty="0">
                <a:latin typeface="Gill Sans MT" panose="020B0502020104020203" pitchFamily="34" charset="0"/>
              </a:rPr>
              <a:t> publics </a:t>
            </a:r>
            <a:r>
              <a:rPr lang="fr-FR" b="1" dirty="0">
                <a:solidFill>
                  <a:schemeClr val="accent2">
                    <a:lumMod val="75000"/>
                  </a:schemeClr>
                </a:solidFill>
                <a:latin typeface="Gill Sans MT" panose="020B0502020104020203" pitchFamily="34" charset="0"/>
              </a:rPr>
              <a:t>de coordination </a:t>
            </a:r>
            <a:r>
              <a:rPr lang="fr-FR" dirty="0">
                <a:solidFill>
                  <a:schemeClr val="tx1">
                    <a:lumMod val="85000"/>
                    <a:lumOff val="15000"/>
                  </a:schemeClr>
                </a:solidFill>
                <a:latin typeface="Gill Sans MT" panose="020B0502020104020203" pitchFamily="34" charset="0"/>
              </a:rPr>
              <a:t>et</a:t>
            </a:r>
            <a:r>
              <a:rPr lang="fr-FR" dirty="0">
                <a:solidFill>
                  <a:schemeClr val="accent2">
                    <a:lumMod val="75000"/>
                  </a:schemeClr>
                </a:solidFill>
                <a:latin typeface="Gill Sans MT" panose="020B0502020104020203" pitchFamily="34" charset="0"/>
              </a:rPr>
              <a:t> </a:t>
            </a:r>
            <a:r>
              <a:rPr lang="fr-FR" b="1" dirty="0">
                <a:solidFill>
                  <a:schemeClr val="accent2">
                    <a:lumMod val="75000"/>
                  </a:schemeClr>
                </a:solidFill>
                <a:latin typeface="Gill Sans MT" panose="020B0502020104020203" pitchFamily="34" charset="0"/>
              </a:rPr>
              <a:t>de protection</a:t>
            </a:r>
            <a:r>
              <a:rPr lang="fr-FR" b="1" dirty="0">
                <a:latin typeface="Gill Sans MT" panose="020B0502020104020203" pitchFamily="34" charset="0"/>
              </a:rPr>
              <a:t> </a:t>
            </a:r>
            <a:r>
              <a:rPr lang="fr-FR" dirty="0">
                <a:latin typeface="Gill Sans MT" panose="020B0502020104020203" pitchFamily="34" charset="0"/>
              </a:rPr>
              <a:t>ciblant les enfants et jeunes migrant(e)s </a:t>
            </a:r>
            <a:r>
              <a:rPr lang="fr-FR" b="1" dirty="0">
                <a:solidFill>
                  <a:schemeClr val="accent2">
                    <a:lumMod val="75000"/>
                  </a:schemeClr>
                </a:solidFill>
                <a:latin typeface="Gill Sans MT" panose="020B0502020104020203" pitchFamily="34" charset="0"/>
              </a:rPr>
              <a:t>sont développés </a:t>
            </a:r>
            <a:r>
              <a:rPr lang="fr-FR" dirty="0">
                <a:solidFill>
                  <a:schemeClr val="tx1">
                    <a:lumMod val="85000"/>
                    <a:lumOff val="15000"/>
                  </a:schemeClr>
                </a:solidFill>
                <a:latin typeface="Gill Sans MT" panose="020B0502020104020203" pitchFamily="34" charset="0"/>
              </a:rPr>
              <a:t>et</a:t>
            </a:r>
            <a:r>
              <a:rPr lang="fr-FR" b="1" dirty="0">
                <a:solidFill>
                  <a:schemeClr val="accent2">
                    <a:lumMod val="75000"/>
                  </a:schemeClr>
                </a:solidFill>
                <a:latin typeface="Gill Sans MT" panose="020B0502020104020203" pitchFamily="34" charset="0"/>
              </a:rPr>
              <a:t> mis en œuvre au niveau régional, national </a:t>
            </a:r>
            <a:r>
              <a:rPr lang="fr-FR" dirty="0">
                <a:solidFill>
                  <a:schemeClr val="tx1">
                    <a:lumMod val="85000"/>
                    <a:lumOff val="15000"/>
                  </a:schemeClr>
                </a:solidFill>
                <a:latin typeface="Gill Sans MT" panose="020B0502020104020203" pitchFamily="34" charset="0"/>
              </a:rPr>
              <a:t>et</a:t>
            </a:r>
            <a:r>
              <a:rPr lang="fr-FR" b="1" dirty="0">
                <a:solidFill>
                  <a:schemeClr val="accent2">
                    <a:lumMod val="75000"/>
                  </a:schemeClr>
                </a:solidFill>
                <a:latin typeface="Gill Sans MT" panose="020B0502020104020203" pitchFamily="34" charset="0"/>
              </a:rPr>
              <a:t> local le long des routes migratoires ciblées</a:t>
            </a:r>
            <a:endParaRPr lang="fr-CH" dirty="0">
              <a:solidFill>
                <a:schemeClr val="accent2">
                  <a:lumMod val="75000"/>
                </a:schemeClr>
              </a:solidFill>
              <a:latin typeface="Gill Sans MT" panose="020B0502020104020203" pitchFamily="34" charset="0"/>
            </a:endParaRPr>
          </a:p>
        </p:txBody>
      </p:sp>
    </p:spTree>
    <p:extLst>
      <p:ext uri="{BB962C8B-B14F-4D97-AF65-F5344CB8AC3E}">
        <p14:creationId xmlns:p14="http://schemas.microsoft.com/office/powerpoint/2010/main" val="3962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6" y="-146826"/>
            <a:ext cx="4174435" cy="1719024"/>
          </a:xfrm>
          <a:prstGeom prst="rect">
            <a:avLst/>
          </a:prstGeom>
        </p:spPr>
      </p:pic>
      <p:sp>
        <p:nvSpPr>
          <p:cNvPr id="20" name="Freeform 1960">
            <a:extLst>
              <a:ext uri="{FF2B5EF4-FFF2-40B4-BE49-F238E27FC236}">
                <a16:creationId xmlns:a16="http://schemas.microsoft.com/office/drawing/2014/main" xmlns="" id="{75C92F92-9434-482E-A5FB-64B33FACFA33}"/>
              </a:ext>
            </a:extLst>
          </p:cNvPr>
          <p:cNvSpPr>
            <a:spLocks/>
          </p:cNvSpPr>
          <p:nvPr/>
        </p:nvSpPr>
        <p:spPr bwMode="auto">
          <a:xfrm rot="13084217">
            <a:off x="9723745" y="3400056"/>
            <a:ext cx="575752" cy="1489423"/>
          </a:xfrm>
          <a:custGeom>
            <a:avLst/>
            <a:gdLst>
              <a:gd name="T0" fmla="*/ 864 w 870"/>
              <a:gd name="T1" fmla="*/ 0 h 1888"/>
              <a:gd name="T2" fmla="*/ 640 w 870"/>
              <a:gd name="T3" fmla="*/ 0 h 1888"/>
              <a:gd name="T4" fmla="*/ 646 w 870"/>
              <a:gd name="T5" fmla="*/ 164 h 1888"/>
              <a:gd name="T6" fmla="*/ 0 w 870"/>
              <a:gd name="T7" fmla="*/ 1742 h 1888"/>
              <a:gd name="T8" fmla="*/ 171 w 870"/>
              <a:gd name="T9" fmla="*/ 1888 h 1888"/>
              <a:gd name="T10" fmla="*/ 870 w 870"/>
              <a:gd name="T11" fmla="*/ 164 h 1888"/>
              <a:gd name="T12" fmla="*/ 864 w 870"/>
              <a:gd name="T13" fmla="*/ 0 h 1888"/>
            </a:gdLst>
            <a:ahLst/>
            <a:cxnLst>
              <a:cxn ang="0">
                <a:pos x="T0" y="T1"/>
              </a:cxn>
              <a:cxn ang="0">
                <a:pos x="T2" y="T3"/>
              </a:cxn>
              <a:cxn ang="0">
                <a:pos x="T4" y="T5"/>
              </a:cxn>
              <a:cxn ang="0">
                <a:pos x="T6" y="T7"/>
              </a:cxn>
              <a:cxn ang="0">
                <a:pos x="T8" y="T9"/>
              </a:cxn>
              <a:cxn ang="0">
                <a:pos x="T10" y="T11"/>
              </a:cxn>
              <a:cxn ang="0">
                <a:pos x="T12" y="T13"/>
              </a:cxn>
            </a:cxnLst>
            <a:rect l="0" t="0" r="r" b="b"/>
            <a:pathLst>
              <a:path w="870" h="1888">
                <a:moveTo>
                  <a:pt x="864" y="0"/>
                </a:moveTo>
                <a:lnTo>
                  <a:pt x="640" y="0"/>
                </a:lnTo>
                <a:cubicBezTo>
                  <a:pt x="644" y="54"/>
                  <a:pt x="646" y="109"/>
                  <a:pt x="646" y="164"/>
                </a:cubicBezTo>
                <a:cubicBezTo>
                  <a:pt x="646" y="779"/>
                  <a:pt x="400" y="1336"/>
                  <a:pt x="0" y="1742"/>
                </a:cubicBezTo>
                <a:lnTo>
                  <a:pt x="171" y="1888"/>
                </a:lnTo>
                <a:cubicBezTo>
                  <a:pt x="603" y="1442"/>
                  <a:pt x="870" y="834"/>
                  <a:pt x="870" y="164"/>
                </a:cubicBezTo>
                <a:cubicBezTo>
                  <a:pt x="870" y="109"/>
                  <a:pt x="868" y="54"/>
                  <a:pt x="864" y="0"/>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upo 1">
            <a:extLst>
              <a:ext uri="{FF2B5EF4-FFF2-40B4-BE49-F238E27FC236}">
                <a16:creationId xmlns:a16="http://schemas.microsoft.com/office/drawing/2014/main" xmlns="" id="{3A0C707F-1B3E-4916-8CC0-57A80D51D74E}"/>
              </a:ext>
            </a:extLst>
          </p:cNvPr>
          <p:cNvGrpSpPr/>
          <p:nvPr/>
        </p:nvGrpSpPr>
        <p:grpSpPr>
          <a:xfrm>
            <a:off x="9465793" y="3943955"/>
            <a:ext cx="2660415" cy="2697870"/>
            <a:chOff x="9766703" y="4336600"/>
            <a:chExt cx="2159699" cy="2201806"/>
          </a:xfrm>
        </p:grpSpPr>
        <p:grpSp>
          <p:nvGrpSpPr>
            <p:cNvPr id="22" name="Grupo 4782">
              <a:extLst>
                <a:ext uri="{FF2B5EF4-FFF2-40B4-BE49-F238E27FC236}">
                  <a16:creationId xmlns:a16="http://schemas.microsoft.com/office/drawing/2014/main" xmlns="" id="{F76DDDC7-1662-4AE9-B2CD-A06995074F56}"/>
                </a:ext>
              </a:extLst>
            </p:cNvPr>
            <p:cNvGrpSpPr/>
            <p:nvPr/>
          </p:nvGrpSpPr>
          <p:grpSpPr>
            <a:xfrm>
              <a:off x="9766703" y="4336600"/>
              <a:ext cx="2159699" cy="2201806"/>
              <a:chOff x="2677590" y="2547994"/>
              <a:chExt cx="2159699" cy="2201806"/>
            </a:xfrm>
          </p:grpSpPr>
          <p:pic>
            <p:nvPicPr>
              <p:cNvPr id="24" name="Picture 7" descr="Red_circle.png">
                <a:extLst>
                  <a:ext uri="{FF2B5EF4-FFF2-40B4-BE49-F238E27FC236}">
                    <a16:creationId xmlns:a16="http://schemas.microsoft.com/office/drawing/2014/main" xmlns="" id="{50A2A401-61F8-4C23-B4A6-CCC92B12050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677590" y="2547994"/>
                <a:ext cx="2159699" cy="2201806"/>
              </a:xfrm>
              <a:prstGeom prst="rect">
                <a:avLst/>
              </a:prstGeom>
            </p:spPr>
          </p:pic>
          <p:grpSp>
            <p:nvGrpSpPr>
              <p:cNvPr id="25" name="Grupo 4781">
                <a:extLst>
                  <a:ext uri="{FF2B5EF4-FFF2-40B4-BE49-F238E27FC236}">
                    <a16:creationId xmlns:a16="http://schemas.microsoft.com/office/drawing/2014/main" xmlns="" id="{BA1E9890-5BCB-40E2-8C07-8F44DE969059}"/>
                  </a:ext>
                </a:extLst>
              </p:cNvPr>
              <p:cNvGrpSpPr/>
              <p:nvPr/>
            </p:nvGrpSpPr>
            <p:grpSpPr>
              <a:xfrm>
                <a:off x="2901044" y="2717587"/>
                <a:ext cx="1733637" cy="1793675"/>
                <a:chOff x="2901044" y="2717587"/>
                <a:chExt cx="1733637" cy="1793675"/>
              </a:xfrm>
            </p:grpSpPr>
            <p:sp>
              <p:nvSpPr>
                <p:cNvPr id="27" name="Oval 1956">
                  <a:extLst>
                    <a:ext uri="{FF2B5EF4-FFF2-40B4-BE49-F238E27FC236}">
                      <a16:creationId xmlns:a16="http://schemas.microsoft.com/office/drawing/2014/main" xmlns="" id="{27F12CCC-CC12-4E57-B1BD-6C4F10FB28EE}"/>
                    </a:ext>
                  </a:extLst>
                </p:cNvPr>
                <p:cNvSpPr>
                  <a:spLocks noChangeArrowheads="1"/>
                </p:cNvSpPr>
                <p:nvPr/>
              </p:nvSpPr>
              <p:spPr bwMode="auto">
                <a:xfrm>
                  <a:off x="2901044" y="2717587"/>
                  <a:ext cx="1733637" cy="1793675"/>
                </a:xfrm>
                <a:prstGeom prst="ellipse">
                  <a:avLst/>
                </a:prstGeom>
                <a:solidFill>
                  <a:srgbClr val="E5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CuadroTexto 4780">
                  <a:extLst>
                    <a:ext uri="{FF2B5EF4-FFF2-40B4-BE49-F238E27FC236}">
                      <a16:creationId xmlns:a16="http://schemas.microsoft.com/office/drawing/2014/main" xmlns="" id="{D54F8921-30BD-46D6-BC34-219DD8D79835}"/>
                    </a:ext>
                  </a:extLst>
                </p:cNvPr>
                <p:cNvSpPr txBox="1"/>
                <p:nvPr/>
              </p:nvSpPr>
              <p:spPr>
                <a:xfrm>
                  <a:off x="2995309" y="3133813"/>
                  <a:ext cx="1603885" cy="11554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dirty="0">
                      <a:ln>
                        <a:noFill/>
                      </a:ln>
                      <a:solidFill>
                        <a:prstClr val="black"/>
                      </a:solidFill>
                      <a:effectLst/>
                      <a:uLnTx/>
                      <a:uFillTx/>
                      <a:latin typeface="Gill Sans Infant Std"/>
                      <a:ea typeface="+mn-ea"/>
                      <a:cs typeface="Gill Sans Infant Std"/>
                    </a:rPr>
                    <a:t>9 000 EJM protégés </a:t>
                  </a:r>
                  <a:r>
                    <a:rPr kumimoji="0" lang="fr-FR" sz="1200" b="0" i="0" u="none" strike="noStrike" kern="1200" cap="none" spc="0" normalizeH="0" baseline="0" noProof="0" dirty="0">
                      <a:ln>
                        <a:noFill/>
                      </a:ln>
                      <a:solidFill>
                        <a:prstClr val="black"/>
                      </a:solidFill>
                      <a:effectLst/>
                      <a:uLnTx/>
                      <a:uFillTx/>
                      <a:latin typeface="Gill Sans Infant Std"/>
                      <a:ea typeface="+mn-ea"/>
                      <a:cs typeface="Gill Sans Infant Std"/>
                    </a:rPr>
                    <a:t>à différentes étapes de leur parcours par des </a:t>
                  </a:r>
                  <a:r>
                    <a:rPr kumimoji="0" lang="fr-FR" sz="1200" b="1" i="0" u="none" strike="noStrike" kern="1200" cap="none" spc="0" normalizeH="0" baseline="0" noProof="0" dirty="0">
                      <a:ln>
                        <a:noFill/>
                      </a:ln>
                      <a:solidFill>
                        <a:prstClr val="black"/>
                      </a:solidFill>
                      <a:effectLst/>
                      <a:uLnTx/>
                      <a:uFillTx/>
                      <a:latin typeface="Gill Sans Infant Std"/>
                      <a:ea typeface="+mn-ea"/>
                      <a:cs typeface="Gill Sans Infant Std"/>
                    </a:rPr>
                    <a:t>environnements </a:t>
                  </a:r>
                  <a:r>
                    <a:rPr kumimoji="0" lang="fr-FR" sz="1400" b="1" i="0" u="none" strike="noStrike" kern="1200" cap="none" spc="0" normalizeH="0" baseline="0" noProof="0" dirty="0">
                      <a:ln>
                        <a:noFill/>
                      </a:ln>
                      <a:solidFill>
                        <a:prstClr val="black"/>
                      </a:solidFill>
                      <a:effectLst/>
                      <a:uLnTx/>
                      <a:uFillTx/>
                      <a:latin typeface="Gill Sans Infant Std"/>
                      <a:ea typeface="+mn-ea"/>
                      <a:cs typeface="Gill Sans Infant Std"/>
                    </a:rPr>
                    <a:t>protecteurs</a:t>
                  </a:r>
                  <a:r>
                    <a:rPr kumimoji="0" lang="fr-FR" sz="1200" b="1" i="0" u="none" strike="noStrike" kern="1200" cap="none" spc="0" normalizeH="0" baseline="0" noProof="0" dirty="0">
                      <a:ln>
                        <a:noFill/>
                      </a:ln>
                      <a:solidFill>
                        <a:prstClr val="black"/>
                      </a:solidFill>
                      <a:effectLst/>
                      <a:uLnTx/>
                      <a:uFillTx/>
                      <a:latin typeface="Gill Sans Infant Std"/>
                      <a:ea typeface="+mn-ea"/>
                      <a:cs typeface="Gill Sans Infant Std"/>
                    </a:rPr>
                    <a:t> (adaptés, accessibles </a:t>
                  </a:r>
                  <a:r>
                    <a:rPr kumimoji="0" lang="fr-FR" sz="1200" b="0" i="0" u="none" strike="noStrike" kern="1200" cap="none" spc="0" normalizeH="0" baseline="0" noProof="0" dirty="0">
                      <a:ln>
                        <a:noFill/>
                      </a:ln>
                      <a:solidFill>
                        <a:prstClr val="black"/>
                      </a:solidFill>
                      <a:effectLst/>
                      <a:uLnTx/>
                      <a:uFillTx/>
                      <a:latin typeface="Gill Sans Infant Std"/>
                      <a:ea typeface="+mn-ea"/>
                      <a:cs typeface="Gill Sans Infant Std"/>
                    </a:rPr>
                    <a:t>et de </a:t>
                  </a:r>
                  <a:r>
                    <a:rPr kumimoji="0" lang="fr-FR" sz="1200" b="1" i="0" u="none" strike="noStrike" kern="1200" cap="none" spc="0" normalizeH="0" baseline="0" noProof="0" dirty="0">
                      <a:ln>
                        <a:noFill/>
                      </a:ln>
                      <a:solidFill>
                        <a:prstClr val="black"/>
                      </a:solidFill>
                      <a:effectLst/>
                      <a:uLnTx/>
                      <a:uFillTx/>
                      <a:latin typeface="Gill Sans Infant Std"/>
                      <a:ea typeface="+mn-ea"/>
                      <a:cs typeface="Gill Sans Infant Std"/>
                    </a:rPr>
                    <a:t>qualité)</a:t>
                  </a:r>
                </a:p>
              </p:txBody>
            </p:sp>
          </p:grpSp>
        </p:grpSp>
        <p:sp>
          <p:nvSpPr>
            <p:cNvPr id="23" name="CuadroTexto 1984">
              <a:extLst>
                <a:ext uri="{FF2B5EF4-FFF2-40B4-BE49-F238E27FC236}">
                  <a16:creationId xmlns:a16="http://schemas.microsoft.com/office/drawing/2014/main" xmlns="" id="{FF04F661-9A0D-484B-B6A1-1637B9DAE05F}"/>
                </a:ext>
              </a:extLst>
            </p:cNvPr>
            <p:cNvSpPr txBox="1"/>
            <p:nvPr/>
          </p:nvSpPr>
          <p:spPr>
            <a:xfrm>
              <a:off x="10476145" y="4627778"/>
              <a:ext cx="712201" cy="25118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black"/>
                  </a:solidFill>
                  <a:effectLst/>
                  <a:uLnTx/>
                  <a:uFillTx/>
                  <a:latin typeface="Trade Gothic LT Std Cn" panose="00000806000000000000" pitchFamily="50" charset="0"/>
                  <a:ea typeface="+mn-ea"/>
                  <a:cs typeface="+mn-cs"/>
                </a:rPr>
                <a:t>IMPACT</a:t>
              </a:r>
            </a:p>
          </p:txBody>
        </p:sp>
      </p:grpSp>
      <p:grpSp>
        <p:nvGrpSpPr>
          <p:cNvPr id="29" name="Grupo 1992">
            <a:extLst>
              <a:ext uri="{FF2B5EF4-FFF2-40B4-BE49-F238E27FC236}">
                <a16:creationId xmlns:a16="http://schemas.microsoft.com/office/drawing/2014/main" xmlns="" id="{6CC59B82-7A18-4CAE-B916-723DBFF209D9}"/>
              </a:ext>
            </a:extLst>
          </p:cNvPr>
          <p:cNvGrpSpPr/>
          <p:nvPr/>
        </p:nvGrpSpPr>
        <p:grpSpPr>
          <a:xfrm>
            <a:off x="6122697" y="4213640"/>
            <a:ext cx="2818886" cy="1265918"/>
            <a:chOff x="2878926" y="3705892"/>
            <a:chExt cx="2914650" cy="1096963"/>
          </a:xfrm>
        </p:grpSpPr>
        <p:grpSp>
          <p:nvGrpSpPr>
            <p:cNvPr id="30" name="Grupo 4795">
              <a:extLst>
                <a:ext uri="{FF2B5EF4-FFF2-40B4-BE49-F238E27FC236}">
                  <a16:creationId xmlns:a16="http://schemas.microsoft.com/office/drawing/2014/main" xmlns="" id="{36BBCDBE-C77D-4576-BF76-B636BDAB14E3}"/>
                </a:ext>
              </a:extLst>
            </p:cNvPr>
            <p:cNvGrpSpPr/>
            <p:nvPr/>
          </p:nvGrpSpPr>
          <p:grpSpPr>
            <a:xfrm>
              <a:off x="2878926" y="3705892"/>
              <a:ext cx="2914650" cy="1096963"/>
              <a:chOff x="4090195" y="4571728"/>
              <a:chExt cx="2914650" cy="1096963"/>
            </a:xfrm>
          </p:grpSpPr>
          <p:sp>
            <p:nvSpPr>
              <p:cNvPr id="34" name="Freeform 1967">
                <a:extLst>
                  <a:ext uri="{FF2B5EF4-FFF2-40B4-BE49-F238E27FC236}">
                    <a16:creationId xmlns:a16="http://schemas.microsoft.com/office/drawing/2014/main" xmlns="" id="{242E870B-A507-4620-B392-9AE3BB119D06}"/>
                  </a:ext>
                </a:extLst>
              </p:cNvPr>
              <p:cNvSpPr>
                <a:spLocks/>
              </p:cNvSpPr>
              <p:nvPr/>
            </p:nvSpPr>
            <p:spPr bwMode="auto">
              <a:xfrm>
                <a:off x="4410869" y="4684713"/>
                <a:ext cx="350837" cy="350838"/>
              </a:xfrm>
              <a:custGeom>
                <a:avLst/>
                <a:gdLst>
                  <a:gd name="T0" fmla="*/ 506 w 512"/>
                  <a:gd name="T1" fmla="*/ 256 h 513"/>
                  <a:gd name="T2" fmla="*/ 499 w 512"/>
                  <a:gd name="T3" fmla="*/ 256 h 513"/>
                  <a:gd name="T4" fmla="*/ 428 w 512"/>
                  <a:gd name="T5" fmla="*/ 428 h 513"/>
                  <a:gd name="T6" fmla="*/ 256 w 512"/>
                  <a:gd name="T7" fmla="*/ 500 h 513"/>
                  <a:gd name="T8" fmla="*/ 84 w 512"/>
                  <a:gd name="T9" fmla="*/ 428 h 513"/>
                  <a:gd name="T10" fmla="*/ 13 w 512"/>
                  <a:gd name="T11" fmla="*/ 256 h 513"/>
                  <a:gd name="T12" fmla="*/ 84 w 512"/>
                  <a:gd name="T13" fmla="*/ 84 h 513"/>
                  <a:gd name="T14" fmla="*/ 256 w 512"/>
                  <a:gd name="T15" fmla="*/ 13 h 513"/>
                  <a:gd name="T16" fmla="*/ 428 w 512"/>
                  <a:gd name="T17" fmla="*/ 84 h 513"/>
                  <a:gd name="T18" fmla="*/ 499 w 512"/>
                  <a:gd name="T19" fmla="*/ 256 h 513"/>
                  <a:gd name="T20" fmla="*/ 506 w 512"/>
                  <a:gd name="T21" fmla="*/ 256 h 513"/>
                  <a:gd name="T22" fmla="*/ 512 w 512"/>
                  <a:gd name="T23" fmla="*/ 256 h 513"/>
                  <a:gd name="T24" fmla="*/ 256 w 512"/>
                  <a:gd name="T25" fmla="*/ 0 h 513"/>
                  <a:gd name="T26" fmla="*/ 0 w 512"/>
                  <a:gd name="T27" fmla="*/ 256 h 513"/>
                  <a:gd name="T28" fmla="*/ 256 w 512"/>
                  <a:gd name="T29" fmla="*/ 513 h 513"/>
                  <a:gd name="T30" fmla="*/ 512 w 512"/>
                  <a:gd name="T31" fmla="*/ 256 h 513"/>
                  <a:gd name="T32" fmla="*/ 506 w 512"/>
                  <a:gd name="T33" fmla="*/ 256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2" h="513">
                    <a:moveTo>
                      <a:pt x="506" y="256"/>
                    </a:moveTo>
                    <a:lnTo>
                      <a:pt x="499" y="256"/>
                    </a:lnTo>
                    <a:cubicBezTo>
                      <a:pt x="499" y="323"/>
                      <a:pt x="472" y="384"/>
                      <a:pt x="428" y="428"/>
                    </a:cubicBezTo>
                    <a:cubicBezTo>
                      <a:pt x="384" y="472"/>
                      <a:pt x="323" y="500"/>
                      <a:pt x="256" y="500"/>
                    </a:cubicBezTo>
                    <a:cubicBezTo>
                      <a:pt x="189" y="500"/>
                      <a:pt x="128" y="472"/>
                      <a:pt x="84" y="428"/>
                    </a:cubicBezTo>
                    <a:cubicBezTo>
                      <a:pt x="40" y="384"/>
                      <a:pt x="13" y="323"/>
                      <a:pt x="13" y="256"/>
                    </a:cubicBezTo>
                    <a:cubicBezTo>
                      <a:pt x="13" y="189"/>
                      <a:pt x="40" y="128"/>
                      <a:pt x="84" y="84"/>
                    </a:cubicBezTo>
                    <a:cubicBezTo>
                      <a:pt x="128" y="40"/>
                      <a:pt x="189" y="13"/>
                      <a:pt x="256" y="13"/>
                    </a:cubicBezTo>
                    <a:cubicBezTo>
                      <a:pt x="323" y="13"/>
                      <a:pt x="384" y="40"/>
                      <a:pt x="428" y="84"/>
                    </a:cubicBezTo>
                    <a:cubicBezTo>
                      <a:pt x="472" y="128"/>
                      <a:pt x="499" y="189"/>
                      <a:pt x="499" y="256"/>
                    </a:cubicBezTo>
                    <a:lnTo>
                      <a:pt x="506" y="256"/>
                    </a:lnTo>
                    <a:lnTo>
                      <a:pt x="512" y="256"/>
                    </a:lnTo>
                    <a:cubicBezTo>
                      <a:pt x="512" y="115"/>
                      <a:pt x="398" y="0"/>
                      <a:pt x="256" y="0"/>
                    </a:cubicBezTo>
                    <a:cubicBezTo>
                      <a:pt x="114" y="0"/>
                      <a:pt x="0" y="115"/>
                      <a:pt x="0" y="256"/>
                    </a:cubicBezTo>
                    <a:cubicBezTo>
                      <a:pt x="0" y="398"/>
                      <a:pt x="114" y="513"/>
                      <a:pt x="256" y="513"/>
                    </a:cubicBezTo>
                    <a:cubicBezTo>
                      <a:pt x="398" y="513"/>
                      <a:pt x="512" y="398"/>
                      <a:pt x="512" y="256"/>
                    </a:cubicBezTo>
                    <a:lnTo>
                      <a:pt x="506"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318">
                <a:extLst>
                  <a:ext uri="{FF2B5EF4-FFF2-40B4-BE49-F238E27FC236}">
                    <a16:creationId xmlns:a16="http://schemas.microsoft.com/office/drawing/2014/main" xmlns="" id="{66A2EA22-31B4-4CF0-BF61-1E9259436BE4}"/>
                  </a:ext>
                </a:extLst>
              </p:cNvPr>
              <p:cNvSpPr>
                <a:spLocks/>
              </p:cNvSpPr>
              <p:nvPr/>
            </p:nvSpPr>
            <p:spPr bwMode="auto">
              <a:xfrm>
                <a:off x="4277520" y="4600303"/>
                <a:ext cx="2727325" cy="925513"/>
              </a:xfrm>
              <a:custGeom>
                <a:avLst/>
                <a:gdLst>
                  <a:gd name="T0" fmla="*/ 420 w 3991"/>
                  <a:gd name="T1" fmla="*/ 1141 h 1353"/>
                  <a:gd name="T2" fmla="*/ 324 w 3991"/>
                  <a:gd name="T3" fmla="*/ 952 h 1353"/>
                  <a:gd name="T4" fmla="*/ 473 w 3991"/>
                  <a:gd name="T5" fmla="*/ 1 h 1353"/>
                  <a:gd name="T6" fmla="*/ 736 w 3991"/>
                  <a:gd name="T7" fmla="*/ 57 h 1353"/>
                  <a:gd name="T8" fmla="*/ 972 w 3991"/>
                  <a:gd name="T9" fmla="*/ 331 h 1353"/>
                  <a:gd name="T10" fmla="*/ 3184 w 3991"/>
                  <a:gd name="T11" fmla="*/ 796 h 1353"/>
                  <a:gd name="T12" fmla="*/ 3360 w 3991"/>
                  <a:gd name="T13" fmla="*/ 722 h 1353"/>
                  <a:gd name="T14" fmla="*/ 3633 w 3991"/>
                  <a:gd name="T15" fmla="*/ 593 h 1353"/>
                  <a:gd name="T16" fmla="*/ 3889 w 3991"/>
                  <a:gd name="T17" fmla="*/ 1190 h 1353"/>
                  <a:gd name="T18" fmla="*/ 3367 w 3991"/>
                  <a:gd name="T19" fmla="*/ 1180 h 1353"/>
                  <a:gd name="T20" fmla="*/ 3184 w 3991"/>
                  <a:gd name="T21" fmla="*/ 1098 h 1353"/>
                  <a:gd name="T22" fmla="*/ 3145 w 3991"/>
                  <a:gd name="T23" fmla="*/ 1212 h 1353"/>
                  <a:gd name="T24" fmla="*/ 3143 w 3991"/>
                  <a:gd name="T25" fmla="*/ 1207 h 1353"/>
                  <a:gd name="T26" fmla="*/ 3141 w 3991"/>
                  <a:gd name="T27" fmla="*/ 1204 h 1353"/>
                  <a:gd name="T28" fmla="*/ 3139 w 3991"/>
                  <a:gd name="T29" fmla="*/ 1199 h 1353"/>
                  <a:gd name="T30" fmla="*/ 3137 w 3991"/>
                  <a:gd name="T31" fmla="*/ 1195 h 1353"/>
                  <a:gd name="T32" fmla="*/ 3135 w 3991"/>
                  <a:gd name="T33" fmla="*/ 1191 h 1353"/>
                  <a:gd name="T34" fmla="*/ 3133 w 3991"/>
                  <a:gd name="T35" fmla="*/ 1186 h 1353"/>
                  <a:gd name="T36" fmla="*/ 3131 w 3991"/>
                  <a:gd name="T37" fmla="*/ 1182 h 1353"/>
                  <a:gd name="T38" fmla="*/ 3129 w 3991"/>
                  <a:gd name="T39" fmla="*/ 1178 h 1353"/>
                  <a:gd name="T40" fmla="*/ 3127 w 3991"/>
                  <a:gd name="T41" fmla="*/ 1173 h 1353"/>
                  <a:gd name="T42" fmla="*/ 3125 w 3991"/>
                  <a:gd name="T43" fmla="*/ 1169 h 1353"/>
                  <a:gd name="T44" fmla="*/ 3124 w 3991"/>
                  <a:gd name="T45" fmla="*/ 1165 h 1353"/>
                  <a:gd name="T46" fmla="*/ 3121 w 3991"/>
                  <a:gd name="T47" fmla="*/ 1161 h 1353"/>
                  <a:gd name="T48" fmla="*/ 3120 w 3991"/>
                  <a:gd name="T49" fmla="*/ 1156 h 1353"/>
                  <a:gd name="T50" fmla="*/ 3118 w 3991"/>
                  <a:gd name="T51" fmla="*/ 1152 h 1353"/>
                  <a:gd name="T52" fmla="*/ 3116 w 3991"/>
                  <a:gd name="T53" fmla="*/ 1148 h 1353"/>
                  <a:gd name="T54" fmla="*/ 3114 w 3991"/>
                  <a:gd name="T55" fmla="*/ 1144 h 1353"/>
                  <a:gd name="T56" fmla="*/ 3112 w 3991"/>
                  <a:gd name="T57" fmla="*/ 1140 h 1353"/>
                  <a:gd name="T58" fmla="*/ 3110 w 3991"/>
                  <a:gd name="T59" fmla="*/ 1135 h 1353"/>
                  <a:gd name="T60" fmla="*/ 3108 w 3991"/>
                  <a:gd name="T61" fmla="*/ 1132 h 1353"/>
                  <a:gd name="T62" fmla="*/ 3106 w 3991"/>
                  <a:gd name="T63" fmla="*/ 1127 h 1353"/>
                  <a:gd name="T64" fmla="*/ 3104 w 3991"/>
                  <a:gd name="T65" fmla="*/ 1123 h 1353"/>
                  <a:gd name="T66" fmla="*/ 3102 w 3991"/>
                  <a:gd name="T67" fmla="*/ 1118 h 1353"/>
                  <a:gd name="T68" fmla="*/ 3100 w 3991"/>
                  <a:gd name="T69" fmla="*/ 1115 h 1353"/>
                  <a:gd name="T70" fmla="*/ 3098 w 3991"/>
                  <a:gd name="T71" fmla="*/ 1110 h 1353"/>
                  <a:gd name="T72" fmla="*/ 3097 w 3991"/>
                  <a:gd name="T73" fmla="*/ 1107 h 1353"/>
                  <a:gd name="T74" fmla="*/ 3094 w 3991"/>
                  <a:gd name="T75" fmla="*/ 1101 h 1353"/>
                  <a:gd name="T76" fmla="*/ 3092 w 3991"/>
                  <a:gd name="T77" fmla="*/ 1098 h 1353"/>
                  <a:gd name="T78" fmla="*/ 863 w 3991"/>
                  <a:gd name="T79" fmla="*/ 894 h 1353"/>
                  <a:gd name="T80" fmla="*/ 622 w 3991"/>
                  <a:gd name="T81" fmla="*/ 999 h 1353"/>
                  <a:gd name="T82" fmla="*/ 536 w 3991"/>
                  <a:gd name="T83" fmla="*/ 1353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91" h="1353">
                    <a:moveTo>
                      <a:pt x="536" y="1353"/>
                    </a:moveTo>
                    <a:cubicBezTo>
                      <a:pt x="485" y="1292"/>
                      <a:pt x="445" y="1221"/>
                      <a:pt x="420" y="1141"/>
                    </a:cubicBezTo>
                    <a:cubicBezTo>
                      <a:pt x="417" y="1137"/>
                      <a:pt x="414" y="1132"/>
                      <a:pt x="412" y="1127"/>
                    </a:cubicBezTo>
                    <a:lnTo>
                      <a:pt x="324" y="952"/>
                    </a:lnTo>
                    <a:cubicBezTo>
                      <a:pt x="127" y="874"/>
                      <a:pt x="0" y="676"/>
                      <a:pt x="14" y="461"/>
                    </a:cubicBezTo>
                    <a:cubicBezTo>
                      <a:pt x="30" y="215"/>
                      <a:pt x="227" y="17"/>
                      <a:pt x="473" y="1"/>
                    </a:cubicBezTo>
                    <a:cubicBezTo>
                      <a:pt x="484" y="1"/>
                      <a:pt x="495" y="0"/>
                      <a:pt x="506" y="0"/>
                    </a:cubicBezTo>
                    <a:cubicBezTo>
                      <a:pt x="588" y="0"/>
                      <a:pt x="667" y="21"/>
                      <a:pt x="736" y="57"/>
                    </a:cubicBezTo>
                    <a:cubicBezTo>
                      <a:pt x="775" y="125"/>
                      <a:pt x="835" y="178"/>
                      <a:pt x="907" y="207"/>
                    </a:cubicBezTo>
                    <a:cubicBezTo>
                      <a:pt x="934" y="244"/>
                      <a:pt x="956" y="286"/>
                      <a:pt x="972" y="331"/>
                    </a:cubicBezTo>
                    <a:lnTo>
                      <a:pt x="2622" y="331"/>
                    </a:lnTo>
                    <a:cubicBezTo>
                      <a:pt x="2890" y="331"/>
                      <a:pt x="3120" y="526"/>
                      <a:pt x="3184" y="796"/>
                    </a:cubicBezTo>
                    <a:lnTo>
                      <a:pt x="3244" y="787"/>
                    </a:lnTo>
                    <a:cubicBezTo>
                      <a:pt x="3290" y="780"/>
                      <a:pt x="3332" y="757"/>
                      <a:pt x="3360" y="722"/>
                    </a:cubicBezTo>
                    <a:cubicBezTo>
                      <a:pt x="3427" y="641"/>
                      <a:pt x="3526" y="594"/>
                      <a:pt x="3631" y="593"/>
                    </a:cubicBezTo>
                    <a:lnTo>
                      <a:pt x="3633" y="593"/>
                    </a:lnTo>
                    <a:cubicBezTo>
                      <a:pt x="3818" y="593"/>
                      <a:pt x="3976" y="743"/>
                      <a:pt x="3986" y="928"/>
                    </a:cubicBezTo>
                    <a:cubicBezTo>
                      <a:pt x="3991" y="1026"/>
                      <a:pt x="3957" y="1119"/>
                      <a:pt x="3889" y="1190"/>
                    </a:cubicBezTo>
                    <a:cubicBezTo>
                      <a:pt x="3823" y="1260"/>
                      <a:pt x="3729" y="1301"/>
                      <a:pt x="3633" y="1301"/>
                    </a:cubicBezTo>
                    <a:cubicBezTo>
                      <a:pt x="3531" y="1301"/>
                      <a:pt x="3434" y="1257"/>
                      <a:pt x="3367" y="1180"/>
                    </a:cubicBezTo>
                    <a:cubicBezTo>
                      <a:pt x="3332" y="1140"/>
                      <a:pt x="3285" y="1114"/>
                      <a:pt x="3235" y="1106"/>
                    </a:cubicBezTo>
                    <a:lnTo>
                      <a:pt x="3184" y="1098"/>
                    </a:lnTo>
                    <a:cubicBezTo>
                      <a:pt x="3175" y="1138"/>
                      <a:pt x="3162" y="1177"/>
                      <a:pt x="3145" y="1213"/>
                    </a:cubicBezTo>
                    <a:cubicBezTo>
                      <a:pt x="3145" y="1212"/>
                      <a:pt x="3145" y="1212"/>
                      <a:pt x="3145" y="1212"/>
                    </a:cubicBezTo>
                    <a:cubicBezTo>
                      <a:pt x="3145" y="1211"/>
                      <a:pt x="3144" y="1211"/>
                      <a:pt x="3144" y="1210"/>
                    </a:cubicBezTo>
                    <a:cubicBezTo>
                      <a:pt x="3144" y="1209"/>
                      <a:pt x="3143" y="1208"/>
                      <a:pt x="3143" y="1207"/>
                    </a:cubicBezTo>
                    <a:cubicBezTo>
                      <a:pt x="3143" y="1207"/>
                      <a:pt x="3142" y="1206"/>
                      <a:pt x="3142" y="1205"/>
                    </a:cubicBezTo>
                    <a:cubicBezTo>
                      <a:pt x="3142" y="1205"/>
                      <a:pt x="3141" y="1204"/>
                      <a:pt x="3141" y="1204"/>
                    </a:cubicBezTo>
                    <a:cubicBezTo>
                      <a:pt x="3141" y="1203"/>
                      <a:pt x="3141" y="1202"/>
                      <a:pt x="3140" y="1201"/>
                    </a:cubicBezTo>
                    <a:cubicBezTo>
                      <a:pt x="3140" y="1201"/>
                      <a:pt x="3140" y="1200"/>
                      <a:pt x="3139" y="1199"/>
                    </a:cubicBezTo>
                    <a:cubicBezTo>
                      <a:pt x="3139" y="1198"/>
                      <a:pt x="3138" y="1197"/>
                      <a:pt x="3138" y="1197"/>
                    </a:cubicBezTo>
                    <a:cubicBezTo>
                      <a:pt x="3138" y="1196"/>
                      <a:pt x="3138" y="1196"/>
                      <a:pt x="3137" y="1195"/>
                    </a:cubicBezTo>
                    <a:lnTo>
                      <a:pt x="3136" y="1193"/>
                    </a:lnTo>
                    <a:lnTo>
                      <a:pt x="3135" y="1191"/>
                    </a:lnTo>
                    <a:cubicBezTo>
                      <a:pt x="3135" y="1190"/>
                      <a:pt x="3135" y="1189"/>
                      <a:pt x="3134" y="1188"/>
                    </a:cubicBezTo>
                    <a:cubicBezTo>
                      <a:pt x="3134" y="1188"/>
                      <a:pt x="3134" y="1187"/>
                      <a:pt x="3133" y="1186"/>
                    </a:cubicBezTo>
                    <a:cubicBezTo>
                      <a:pt x="3133" y="1186"/>
                      <a:pt x="3133" y="1185"/>
                      <a:pt x="3133" y="1185"/>
                    </a:cubicBezTo>
                    <a:cubicBezTo>
                      <a:pt x="3132" y="1184"/>
                      <a:pt x="3132" y="1183"/>
                      <a:pt x="3131" y="1182"/>
                    </a:cubicBezTo>
                    <a:cubicBezTo>
                      <a:pt x="3131" y="1181"/>
                      <a:pt x="3131" y="1181"/>
                      <a:pt x="3130" y="1180"/>
                    </a:cubicBezTo>
                    <a:cubicBezTo>
                      <a:pt x="3130" y="1179"/>
                      <a:pt x="3130" y="1178"/>
                      <a:pt x="3129" y="1178"/>
                    </a:cubicBezTo>
                    <a:cubicBezTo>
                      <a:pt x="3129" y="1177"/>
                      <a:pt x="3129" y="1177"/>
                      <a:pt x="3129" y="1176"/>
                    </a:cubicBezTo>
                    <a:cubicBezTo>
                      <a:pt x="3128" y="1175"/>
                      <a:pt x="3128" y="1174"/>
                      <a:pt x="3127" y="1173"/>
                    </a:cubicBezTo>
                    <a:cubicBezTo>
                      <a:pt x="3127" y="1173"/>
                      <a:pt x="3127" y="1172"/>
                      <a:pt x="3126" y="1171"/>
                    </a:cubicBezTo>
                    <a:cubicBezTo>
                      <a:pt x="3126" y="1171"/>
                      <a:pt x="3126" y="1170"/>
                      <a:pt x="3125" y="1169"/>
                    </a:cubicBezTo>
                    <a:cubicBezTo>
                      <a:pt x="3125" y="1169"/>
                      <a:pt x="3125" y="1168"/>
                      <a:pt x="3125" y="1168"/>
                    </a:cubicBezTo>
                    <a:cubicBezTo>
                      <a:pt x="3124" y="1167"/>
                      <a:pt x="3124" y="1166"/>
                      <a:pt x="3124" y="1165"/>
                    </a:cubicBezTo>
                    <a:cubicBezTo>
                      <a:pt x="3123" y="1164"/>
                      <a:pt x="3123" y="1164"/>
                      <a:pt x="3122" y="1163"/>
                    </a:cubicBezTo>
                    <a:cubicBezTo>
                      <a:pt x="3122" y="1162"/>
                      <a:pt x="3122" y="1161"/>
                      <a:pt x="3121" y="1161"/>
                    </a:cubicBezTo>
                    <a:lnTo>
                      <a:pt x="3121" y="1159"/>
                    </a:lnTo>
                    <a:cubicBezTo>
                      <a:pt x="3120" y="1158"/>
                      <a:pt x="3120" y="1157"/>
                      <a:pt x="3120" y="1156"/>
                    </a:cubicBezTo>
                    <a:cubicBezTo>
                      <a:pt x="3119" y="1156"/>
                      <a:pt x="3119" y="1155"/>
                      <a:pt x="3119" y="1154"/>
                    </a:cubicBezTo>
                    <a:cubicBezTo>
                      <a:pt x="3118" y="1154"/>
                      <a:pt x="3118" y="1153"/>
                      <a:pt x="3118" y="1152"/>
                    </a:cubicBezTo>
                    <a:cubicBezTo>
                      <a:pt x="3117" y="1152"/>
                      <a:pt x="3117" y="1151"/>
                      <a:pt x="3117" y="1151"/>
                    </a:cubicBezTo>
                    <a:cubicBezTo>
                      <a:pt x="3117" y="1150"/>
                      <a:pt x="3116" y="1149"/>
                      <a:pt x="3116" y="1148"/>
                    </a:cubicBezTo>
                    <a:lnTo>
                      <a:pt x="3115" y="1146"/>
                    </a:lnTo>
                    <a:cubicBezTo>
                      <a:pt x="3114" y="1145"/>
                      <a:pt x="3114" y="1144"/>
                      <a:pt x="3114" y="1144"/>
                    </a:cubicBezTo>
                    <a:cubicBezTo>
                      <a:pt x="3113" y="1143"/>
                      <a:pt x="3113" y="1143"/>
                      <a:pt x="3113" y="1142"/>
                    </a:cubicBezTo>
                    <a:cubicBezTo>
                      <a:pt x="3113" y="1141"/>
                      <a:pt x="3112" y="1141"/>
                      <a:pt x="3112" y="1140"/>
                    </a:cubicBezTo>
                    <a:cubicBezTo>
                      <a:pt x="3112" y="1139"/>
                      <a:pt x="3111" y="1138"/>
                      <a:pt x="3111" y="1137"/>
                    </a:cubicBezTo>
                    <a:cubicBezTo>
                      <a:pt x="3110" y="1137"/>
                      <a:pt x="3110" y="1136"/>
                      <a:pt x="3110" y="1135"/>
                    </a:cubicBezTo>
                    <a:cubicBezTo>
                      <a:pt x="3110" y="1135"/>
                      <a:pt x="3109" y="1134"/>
                      <a:pt x="3109" y="1134"/>
                    </a:cubicBezTo>
                    <a:cubicBezTo>
                      <a:pt x="3109" y="1133"/>
                      <a:pt x="3108" y="1132"/>
                      <a:pt x="3108" y="1132"/>
                    </a:cubicBezTo>
                    <a:cubicBezTo>
                      <a:pt x="3108" y="1131"/>
                      <a:pt x="3107" y="1130"/>
                      <a:pt x="3107" y="1129"/>
                    </a:cubicBezTo>
                    <a:cubicBezTo>
                      <a:pt x="3106" y="1128"/>
                      <a:pt x="3106" y="1127"/>
                      <a:pt x="3106" y="1127"/>
                    </a:cubicBezTo>
                    <a:cubicBezTo>
                      <a:pt x="3106" y="1126"/>
                      <a:pt x="3105" y="1126"/>
                      <a:pt x="3105" y="1125"/>
                    </a:cubicBezTo>
                    <a:lnTo>
                      <a:pt x="3104" y="1123"/>
                    </a:lnTo>
                    <a:cubicBezTo>
                      <a:pt x="3104" y="1122"/>
                      <a:pt x="3103" y="1121"/>
                      <a:pt x="3103" y="1121"/>
                    </a:cubicBezTo>
                    <a:cubicBezTo>
                      <a:pt x="3103" y="1120"/>
                      <a:pt x="3102" y="1119"/>
                      <a:pt x="3102" y="1118"/>
                    </a:cubicBezTo>
                    <a:cubicBezTo>
                      <a:pt x="3102" y="1118"/>
                      <a:pt x="3101" y="1117"/>
                      <a:pt x="3101" y="1117"/>
                    </a:cubicBezTo>
                    <a:lnTo>
                      <a:pt x="3100" y="1115"/>
                    </a:lnTo>
                    <a:cubicBezTo>
                      <a:pt x="3100" y="1114"/>
                      <a:pt x="3099" y="1113"/>
                      <a:pt x="3099" y="1112"/>
                    </a:cubicBezTo>
                    <a:cubicBezTo>
                      <a:pt x="3099" y="1111"/>
                      <a:pt x="3098" y="1111"/>
                      <a:pt x="3098" y="1110"/>
                    </a:cubicBezTo>
                    <a:cubicBezTo>
                      <a:pt x="3098" y="1109"/>
                      <a:pt x="3097" y="1108"/>
                      <a:pt x="3097" y="1108"/>
                    </a:cubicBezTo>
                    <a:cubicBezTo>
                      <a:pt x="3097" y="1107"/>
                      <a:pt x="3097" y="1107"/>
                      <a:pt x="3097" y="1107"/>
                    </a:cubicBezTo>
                    <a:cubicBezTo>
                      <a:pt x="3096" y="1106"/>
                      <a:pt x="3096" y="1104"/>
                      <a:pt x="3095" y="1103"/>
                    </a:cubicBezTo>
                    <a:cubicBezTo>
                      <a:pt x="3095" y="1103"/>
                      <a:pt x="3094" y="1102"/>
                      <a:pt x="3094" y="1101"/>
                    </a:cubicBezTo>
                    <a:cubicBezTo>
                      <a:pt x="3094" y="1101"/>
                      <a:pt x="3093" y="1100"/>
                      <a:pt x="3093" y="1099"/>
                    </a:cubicBezTo>
                    <a:lnTo>
                      <a:pt x="3092" y="1098"/>
                    </a:lnTo>
                    <a:cubicBezTo>
                      <a:pt x="3038" y="977"/>
                      <a:pt x="2920" y="894"/>
                      <a:pt x="2784" y="894"/>
                    </a:cubicBezTo>
                    <a:lnTo>
                      <a:pt x="863" y="894"/>
                    </a:lnTo>
                    <a:cubicBezTo>
                      <a:pt x="857" y="894"/>
                      <a:pt x="851" y="894"/>
                      <a:pt x="845" y="894"/>
                    </a:cubicBezTo>
                    <a:cubicBezTo>
                      <a:pt x="758" y="899"/>
                      <a:pt x="679" y="938"/>
                      <a:pt x="622" y="999"/>
                    </a:cubicBezTo>
                    <a:cubicBezTo>
                      <a:pt x="560" y="1063"/>
                      <a:pt x="522" y="1153"/>
                      <a:pt x="522" y="1252"/>
                    </a:cubicBezTo>
                    <a:cubicBezTo>
                      <a:pt x="522" y="1287"/>
                      <a:pt x="526" y="1321"/>
                      <a:pt x="536" y="1353"/>
                    </a:cubicBezTo>
                  </a:path>
                </a:pathLst>
              </a:custGeom>
              <a:solidFill>
                <a:srgbClr val="DCE2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406">
                <a:extLst>
                  <a:ext uri="{FF2B5EF4-FFF2-40B4-BE49-F238E27FC236}">
                    <a16:creationId xmlns:a16="http://schemas.microsoft.com/office/drawing/2014/main" xmlns="" id="{0218FE1A-BBA0-4889-9F4C-5659595BFB28}"/>
                  </a:ext>
                </a:extLst>
              </p:cNvPr>
              <p:cNvSpPr>
                <a:spLocks/>
              </p:cNvSpPr>
              <p:nvPr/>
            </p:nvSpPr>
            <p:spPr bwMode="auto">
              <a:xfrm>
                <a:off x="4634707" y="5211491"/>
                <a:ext cx="1787525" cy="457200"/>
              </a:xfrm>
              <a:custGeom>
                <a:avLst/>
                <a:gdLst>
                  <a:gd name="T0" fmla="*/ 2100 w 2604"/>
                  <a:gd name="T1" fmla="*/ 670 h 670"/>
                  <a:gd name="T2" fmla="*/ 449 w 2604"/>
                  <a:gd name="T3" fmla="*/ 670 h 670"/>
                  <a:gd name="T4" fmla="*/ 14 w 2604"/>
                  <a:gd name="T5" fmla="*/ 459 h 670"/>
                  <a:gd name="T6" fmla="*/ 0 w 2604"/>
                  <a:gd name="T7" fmla="*/ 358 h 670"/>
                  <a:gd name="T8" fmla="*/ 100 w 2604"/>
                  <a:gd name="T9" fmla="*/ 105 h 670"/>
                  <a:gd name="T10" fmla="*/ 323 w 2604"/>
                  <a:gd name="T11" fmla="*/ 0 h 670"/>
                  <a:gd name="T12" fmla="*/ 341 w 2604"/>
                  <a:gd name="T13" fmla="*/ 0 h 670"/>
                  <a:gd name="T14" fmla="*/ 2262 w 2604"/>
                  <a:gd name="T15" fmla="*/ 0 h 670"/>
                  <a:gd name="T16" fmla="*/ 2570 w 2604"/>
                  <a:gd name="T17" fmla="*/ 204 h 670"/>
                  <a:gd name="T18" fmla="*/ 2604 w 2604"/>
                  <a:gd name="T19" fmla="*/ 358 h 670"/>
                  <a:gd name="T20" fmla="*/ 2604 w 2604"/>
                  <a:gd name="T21" fmla="*/ 359 h 670"/>
                  <a:gd name="T22" fmla="*/ 2100 w 2604"/>
                  <a:gd name="T23"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04" h="670">
                    <a:moveTo>
                      <a:pt x="2100" y="670"/>
                    </a:moveTo>
                    <a:lnTo>
                      <a:pt x="449" y="670"/>
                    </a:lnTo>
                    <a:cubicBezTo>
                      <a:pt x="279" y="670"/>
                      <a:pt x="122" y="589"/>
                      <a:pt x="14" y="459"/>
                    </a:cubicBezTo>
                    <a:cubicBezTo>
                      <a:pt x="4" y="427"/>
                      <a:pt x="0" y="393"/>
                      <a:pt x="0" y="358"/>
                    </a:cubicBezTo>
                    <a:cubicBezTo>
                      <a:pt x="0" y="259"/>
                      <a:pt x="38" y="169"/>
                      <a:pt x="100" y="105"/>
                    </a:cubicBezTo>
                    <a:cubicBezTo>
                      <a:pt x="157" y="44"/>
                      <a:pt x="236" y="5"/>
                      <a:pt x="323" y="0"/>
                    </a:cubicBezTo>
                    <a:cubicBezTo>
                      <a:pt x="329" y="0"/>
                      <a:pt x="335" y="0"/>
                      <a:pt x="341" y="0"/>
                    </a:cubicBezTo>
                    <a:lnTo>
                      <a:pt x="2262" y="0"/>
                    </a:lnTo>
                    <a:cubicBezTo>
                      <a:pt x="2398" y="0"/>
                      <a:pt x="2516" y="83"/>
                      <a:pt x="2570" y="204"/>
                    </a:cubicBezTo>
                    <a:cubicBezTo>
                      <a:pt x="2592" y="250"/>
                      <a:pt x="2604" y="303"/>
                      <a:pt x="2604" y="358"/>
                    </a:cubicBezTo>
                    <a:lnTo>
                      <a:pt x="2604" y="359"/>
                    </a:lnTo>
                    <a:cubicBezTo>
                      <a:pt x="2503" y="546"/>
                      <a:pt x="2314" y="670"/>
                      <a:pt x="2100" y="670"/>
                    </a:cubicBezTo>
                    <a:close/>
                  </a:path>
                </a:pathLst>
              </a:custGeom>
              <a:solidFill>
                <a:srgbClr val="DCE2E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407">
                <a:extLst>
                  <a:ext uri="{FF2B5EF4-FFF2-40B4-BE49-F238E27FC236}">
                    <a16:creationId xmlns:a16="http://schemas.microsoft.com/office/drawing/2014/main" xmlns="" id="{9B0484EC-0427-443F-AE03-A514149D6A38}"/>
                  </a:ext>
                </a:extLst>
              </p:cNvPr>
              <p:cNvSpPr>
                <a:spLocks/>
              </p:cNvSpPr>
              <p:nvPr/>
            </p:nvSpPr>
            <p:spPr bwMode="auto">
              <a:xfrm>
                <a:off x="4090195" y="4841603"/>
                <a:ext cx="107950" cy="107950"/>
              </a:xfrm>
              <a:custGeom>
                <a:avLst/>
                <a:gdLst>
                  <a:gd name="T0" fmla="*/ 15 w 158"/>
                  <a:gd name="T1" fmla="*/ 106 h 158"/>
                  <a:gd name="T2" fmla="*/ 52 w 158"/>
                  <a:gd name="T3" fmla="*/ 15 h 158"/>
                  <a:gd name="T4" fmla="*/ 143 w 158"/>
                  <a:gd name="T5" fmla="*/ 51 h 158"/>
                  <a:gd name="T6" fmla="*/ 107 w 158"/>
                  <a:gd name="T7" fmla="*/ 143 h 158"/>
                  <a:gd name="T8" fmla="*/ 15 w 158"/>
                  <a:gd name="T9" fmla="*/ 106 h 158"/>
                </a:gdLst>
                <a:ahLst/>
                <a:cxnLst>
                  <a:cxn ang="0">
                    <a:pos x="T0" y="T1"/>
                  </a:cxn>
                  <a:cxn ang="0">
                    <a:pos x="T2" y="T3"/>
                  </a:cxn>
                  <a:cxn ang="0">
                    <a:pos x="T4" y="T5"/>
                  </a:cxn>
                  <a:cxn ang="0">
                    <a:pos x="T6" y="T7"/>
                  </a:cxn>
                  <a:cxn ang="0">
                    <a:pos x="T8" y="T9"/>
                  </a:cxn>
                </a:cxnLst>
                <a:rect l="0" t="0" r="r" b="b"/>
                <a:pathLst>
                  <a:path w="158" h="158">
                    <a:moveTo>
                      <a:pt x="15" y="106"/>
                    </a:moveTo>
                    <a:cubicBezTo>
                      <a:pt x="0" y="71"/>
                      <a:pt x="16" y="30"/>
                      <a:pt x="52" y="15"/>
                    </a:cubicBezTo>
                    <a:cubicBezTo>
                      <a:pt x="87" y="0"/>
                      <a:pt x="128" y="16"/>
                      <a:pt x="143" y="51"/>
                    </a:cubicBezTo>
                    <a:cubicBezTo>
                      <a:pt x="158" y="87"/>
                      <a:pt x="142" y="128"/>
                      <a:pt x="107" y="143"/>
                    </a:cubicBezTo>
                    <a:cubicBezTo>
                      <a:pt x="71" y="158"/>
                      <a:pt x="30" y="142"/>
                      <a:pt x="15" y="106"/>
                    </a:cubicBezTo>
                    <a:close/>
                  </a:path>
                </a:pathLst>
              </a:custGeom>
              <a:solidFill>
                <a:srgbClr val="FF5D5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1408">
                <a:extLst>
                  <a:ext uri="{FF2B5EF4-FFF2-40B4-BE49-F238E27FC236}">
                    <a16:creationId xmlns:a16="http://schemas.microsoft.com/office/drawing/2014/main" xmlns="" id="{D429995D-16C1-425E-BDED-9A91F1E57A50}"/>
                  </a:ext>
                </a:extLst>
              </p:cNvPr>
              <p:cNvSpPr>
                <a:spLocks/>
              </p:cNvSpPr>
              <p:nvPr/>
            </p:nvSpPr>
            <p:spPr bwMode="auto">
              <a:xfrm>
                <a:off x="4363245" y="5462316"/>
                <a:ext cx="95250" cy="95250"/>
              </a:xfrm>
              <a:custGeom>
                <a:avLst/>
                <a:gdLst>
                  <a:gd name="T0" fmla="*/ 1 w 140"/>
                  <a:gd name="T1" fmla="*/ 70 h 140"/>
                  <a:gd name="T2" fmla="*/ 70 w 140"/>
                  <a:gd name="T3" fmla="*/ 0 h 140"/>
                  <a:gd name="T4" fmla="*/ 140 w 140"/>
                  <a:gd name="T5" fmla="*/ 70 h 140"/>
                  <a:gd name="T6" fmla="*/ 70 w 140"/>
                  <a:gd name="T7" fmla="*/ 140 h 140"/>
                  <a:gd name="T8" fmla="*/ 1 w 140"/>
                  <a:gd name="T9" fmla="*/ 70 h 140"/>
                </a:gdLst>
                <a:ahLst/>
                <a:cxnLst>
                  <a:cxn ang="0">
                    <a:pos x="T0" y="T1"/>
                  </a:cxn>
                  <a:cxn ang="0">
                    <a:pos x="T2" y="T3"/>
                  </a:cxn>
                  <a:cxn ang="0">
                    <a:pos x="T4" y="T5"/>
                  </a:cxn>
                  <a:cxn ang="0">
                    <a:pos x="T6" y="T7"/>
                  </a:cxn>
                  <a:cxn ang="0">
                    <a:pos x="T8" y="T9"/>
                  </a:cxn>
                </a:cxnLst>
                <a:rect l="0" t="0" r="r" b="b"/>
                <a:pathLst>
                  <a:path w="140" h="140">
                    <a:moveTo>
                      <a:pt x="1" y="70"/>
                    </a:moveTo>
                    <a:cubicBezTo>
                      <a:pt x="0" y="32"/>
                      <a:pt x="32" y="0"/>
                      <a:pt x="70" y="0"/>
                    </a:cubicBezTo>
                    <a:cubicBezTo>
                      <a:pt x="109" y="0"/>
                      <a:pt x="140" y="32"/>
                      <a:pt x="140" y="70"/>
                    </a:cubicBezTo>
                    <a:cubicBezTo>
                      <a:pt x="140" y="109"/>
                      <a:pt x="109" y="140"/>
                      <a:pt x="70" y="140"/>
                    </a:cubicBezTo>
                    <a:cubicBezTo>
                      <a:pt x="32" y="140"/>
                      <a:pt x="1" y="109"/>
                      <a:pt x="1" y="70"/>
                    </a:cubicBezTo>
                    <a:close/>
                  </a:path>
                </a:pathLst>
              </a:custGeom>
              <a:solidFill>
                <a:srgbClr val="FF5D5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Oval 1409">
                <a:extLst>
                  <a:ext uri="{FF2B5EF4-FFF2-40B4-BE49-F238E27FC236}">
                    <a16:creationId xmlns:a16="http://schemas.microsoft.com/office/drawing/2014/main" xmlns="" id="{DA8BCB3C-01CD-454A-AEFC-615847463679}"/>
                  </a:ext>
                </a:extLst>
              </p:cNvPr>
              <p:cNvSpPr>
                <a:spLocks noChangeArrowheads="1"/>
              </p:cNvSpPr>
              <p:nvPr/>
            </p:nvSpPr>
            <p:spPr bwMode="auto">
              <a:xfrm>
                <a:off x="4271170" y="5398816"/>
                <a:ext cx="50800" cy="50800"/>
              </a:xfrm>
              <a:prstGeom prst="ellipse">
                <a:avLst/>
              </a:prstGeom>
              <a:solidFill>
                <a:srgbClr val="FF5D5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410">
                <a:extLst>
                  <a:ext uri="{FF2B5EF4-FFF2-40B4-BE49-F238E27FC236}">
                    <a16:creationId xmlns:a16="http://schemas.microsoft.com/office/drawing/2014/main" xmlns="" id="{3C4F1EBB-CAB4-420B-89A2-58E04CF758BA}"/>
                  </a:ext>
                </a:extLst>
              </p:cNvPr>
              <p:cNvSpPr>
                <a:spLocks/>
              </p:cNvSpPr>
              <p:nvPr/>
            </p:nvSpPr>
            <p:spPr bwMode="auto">
              <a:xfrm>
                <a:off x="4772820" y="4571728"/>
                <a:ext cx="58738" cy="57150"/>
              </a:xfrm>
              <a:custGeom>
                <a:avLst/>
                <a:gdLst>
                  <a:gd name="T0" fmla="*/ 9 w 85"/>
                  <a:gd name="T1" fmla="*/ 57 h 85"/>
                  <a:gd name="T2" fmla="*/ 28 w 85"/>
                  <a:gd name="T3" fmla="*/ 8 h 85"/>
                  <a:gd name="T4" fmla="*/ 77 w 85"/>
                  <a:gd name="T5" fmla="*/ 28 h 85"/>
                  <a:gd name="T6" fmla="*/ 57 w 85"/>
                  <a:gd name="T7" fmla="*/ 76 h 85"/>
                  <a:gd name="T8" fmla="*/ 9 w 85"/>
                  <a:gd name="T9" fmla="*/ 57 h 85"/>
                </a:gdLst>
                <a:ahLst/>
                <a:cxnLst>
                  <a:cxn ang="0">
                    <a:pos x="T0" y="T1"/>
                  </a:cxn>
                  <a:cxn ang="0">
                    <a:pos x="T2" y="T3"/>
                  </a:cxn>
                  <a:cxn ang="0">
                    <a:pos x="T4" y="T5"/>
                  </a:cxn>
                  <a:cxn ang="0">
                    <a:pos x="T6" y="T7"/>
                  </a:cxn>
                  <a:cxn ang="0">
                    <a:pos x="T8" y="T9"/>
                  </a:cxn>
                </a:cxnLst>
                <a:rect l="0" t="0" r="r" b="b"/>
                <a:pathLst>
                  <a:path w="85" h="85">
                    <a:moveTo>
                      <a:pt x="9" y="57"/>
                    </a:moveTo>
                    <a:cubicBezTo>
                      <a:pt x="0" y="38"/>
                      <a:pt x="9" y="16"/>
                      <a:pt x="28" y="8"/>
                    </a:cubicBezTo>
                    <a:cubicBezTo>
                      <a:pt x="47" y="0"/>
                      <a:pt x="69" y="9"/>
                      <a:pt x="77" y="28"/>
                    </a:cubicBezTo>
                    <a:cubicBezTo>
                      <a:pt x="85" y="47"/>
                      <a:pt x="76" y="68"/>
                      <a:pt x="57" y="76"/>
                    </a:cubicBezTo>
                    <a:cubicBezTo>
                      <a:pt x="39" y="85"/>
                      <a:pt x="17" y="76"/>
                      <a:pt x="9" y="57"/>
                    </a:cubicBezTo>
                  </a:path>
                </a:pathLst>
              </a:custGeom>
              <a:solidFill>
                <a:srgbClr val="FF5D5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 name="Freeform 1412">
                <a:extLst>
                  <a:ext uri="{FF2B5EF4-FFF2-40B4-BE49-F238E27FC236}">
                    <a16:creationId xmlns:a16="http://schemas.microsoft.com/office/drawing/2014/main" xmlns="" id="{2BB6F860-0571-4305-8C38-781EAB598EE7}"/>
                  </a:ext>
                </a:extLst>
              </p:cNvPr>
              <p:cNvSpPr>
                <a:spLocks/>
              </p:cNvSpPr>
              <p:nvPr/>
            </p:nvSpPr>
            <p:spPr bwMode="auto">
              <a:xfrm>
                <a:off x="4933158" y="4590778"/>
                <a:ext cx="109538" cy="107950"/>
              </a:xfrm>
              <a:custGeom>
                <a:avLst/>
                <a:gdLst>
                  <a:gd name="T0" fmla="*/ 15 w 159"/>
                  <a:gd name="T1" fmla="*/ 107 h 158"/>
                  <a:gd name="T2" fmla="*/ 52 w 159"/>
                  <a:gd name="T3" fmla="*/ 15 h 158"/>
                  <a:gd name="T4" fmla="*/ 144 w 159"/>
                  <a:gd name="T5" fmla="*/ 52 h 158"/>
                  <a:gd name="T6" fmla="*/ 107 w 159"/>
                  <a:gd name="T7" fmla="*/ 143 h 158"/>
                  <a:gd name="T8" fmla="*/ 15 w 159"/>
                  <a:gd name="T9" fmla="*/ 107 h 158"/>
                </a:gdLst>
                <a:ahLst/>
                <a:cxnLst>
                  <a:cxn ang="0">
                    <a:pos x="T0" y="T1"/>
                  </a:cxn>
                  <a:cxn ang="0">
                    <a:pos x="T2" y="T3"/>
                  </a:cxn>
                  <a:cxn ang="0">
                    <a:pos x="T4" y="T5"/>
                  </a:cxn>
                  <a:cxn ang="0">
                    <a:pos x="T6" y="T7"/>
                  </a:cxn>
                  <a:cxn ang="0">
                    <a:pos x="T8" y="T9"/>
                  </a:cxn>
                </a:cxnLst>
                <a:rect l="0" t="0" r="r" b="b"/>
                <a:pathLst>
                  <a:path w="159" h="158">
                    <a:moveTo>
                      <a:pt x="15" y="107"/>
                    </a:moveTo>
                    <a:cubicBezTo>
                      <a:pt x="0" y="71"/>
                      <a:pt x="17" y="30"/>
                      <a:pt x="52" y="15"/>
                    </a:cubicBezTo>
                    <a:cubicBezTo>
                      <a:pt x="88" y="0"/>
                      <a:pt x="129" y="16"/>
                      <a:pt x="144" y="52"/>
                    </a:cubicBezTo>
                    <a:cubicBezTo>
                      <a:pt x="159" y="87"/>
                      <a:pt x="143" y="128"/>
                      <a:pt x="107" y="143"/>
                    </a:cubicBezTo>
                    <a:cubicBezTo>
                      <a:pt x="72" y="158"/>
                      <a:pt x="31" y="142"/>
                      <a:pt x="15" y="107"/>
                    </a:cubicBezTo>
                    <a:close/>
                  </a:path>
                </a:pathLst>
              </a:custGeom>
              <a:solidFill>
                <a:srgbClr val="FF5D5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 name="Freeform 1413">
                <a:extLst>
                  <a:ext uri="{FF2B5EF4-FFF2-40B4-BE49-F238E27FC236}">
                    <a16:creationId xmlns:a16="http://schemas.microsoft.com/office/drawing/2014/main" xmlns="" id="{CEA1A8CF-885F-4597-90EB-78DAB04D18D1}"/>
                  </a:ext>
                </a:extLst>
              </p:cNvPr>
              <p:cNvSpPr>
                <a:spLocks/>
              </p:cNvSpPr>
              <p:nvPr/>
            </p:nvSpPr>
            <p:spPr bwMode="auto">
              <a:xfrm>
                <a:off x="6331745" y="5055916"/>
                <a:ext cx="625475" cy="382588"/>
              </a:xfrm>
              <a:custGeom>
                <a:avLst/>
                <a:gdLst>
                  <a:gd name="T0" fmla="*/ 626 w 915"/>
                  <a:gd name="T1" fmla="*/ 1 h 559"/>
                  <a:gd name="T2" fmla="*/ 413 w 915"/>
                  <a:gd name="T3" fmla="*/ 102 h 559"/>
                  <a:gd name="T4" fmla="*/ 251 w 915"/>
                  <a:gd name="T5" fmla="*/ 193 h 559"/>
                  <a:gd name="T6" fmla="*/ 0 w 915"/>
                  <a:gd name="T7" fmla="*/ 231 h 559"/>
                  <a:gd name="T8" fmla="*/ 0 w 915"/>
                  <a:gd name="T9" fmla="*/ 329 h 559"/>
                  <a:gd name="T10" fmla="*/ 241 w 915"/>
                  <a:gd name="T11" fmla="*/ 365 h 559"/>
                  <a:gd name="T12" fmla="*/ 418 w 915"/>
                  <a:gd name="T13" fmla="*/ 464 h 559"/>
                  <a:gd name="T14" fmla="*/ 628 w 915"/>
                  <a:gd name="T15" fmla="*/ 559 h 559"/>
                  <a:gd name="T16" fmla="*/ 907 w 915"/>
                  <a:gd name="T17" fmla="*/ 265 h 559"/>
                  <a:gd name="T18" fmla="*/ 626 w 915"/>
                  <a:gd name="T19" fmla="*/ 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5" h="559">
                    <a:moveTo>
                      <a:pt x="626" y="1"/>
                    </a:moveTo>
                    <a:cubicBezTo>
                      <a:pt x="540" y="1"/>
                      <a:pt x="464" y="41"/>
                      <a:pt x="413" y="102"/>
                    </a:cubicBezTo>
                    <a:cubicBezTo>
                      <a:pt x="372" y="152"/>
                      <a:pt x="314" y="184"/>
                      <a:pt x="251" y="193"/>
                    </a:cubicBezTo>
                    <a:lnTo>
                      <a:pt x="0" y="231"/>
                    </a:lnTo>
                    <a:lnTo>
                      <a:pt x="0" y="329"/>
                    </a:lnTo>
                    <a:lnTo>
                      <a:pt x="241" y="365"/>
                    </a:lnTo>
                    <a:cubicBezTo>
                      <a:pt x="310" y="376"/>
                      <a:pt x="372" y="411"/>
                      <a:pt x="418" y="464"/>
                    </a:cubicBezTo>
                    <a:cubicBezTo>
                      <a:pt x="469" y="522"/>
                      <a:pt x="544" y="559"/>
                      <a:pt x="628" y="559"/>
                    </a:cubicBezTo>
                    <a:cubicBezTo>
                      <a:pt x="787" y="559"/>
                      <a:pt x="915" y="426"/>
                      <a:pt x="907" y="265"/>
                    </a:cubicBezTo>
                    <a:cubicBezTo>
                      <a:pt x="899" y="118"/>
                      <a:pt x="773" y="0"/>
                      <a:pt x="626" y="1"/>
                    </a:cubicBezTo>
                  </a:path>
                </a:pathLst>
              </a:custGeom>
              <a:solidFill>
                <a:srgbClr val="FF5D5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Oval 1414">
                <a:extLst>
                  <a:ext uri="{FF2B5EF4-FFF2-40B4-BE49-F238E27FC236}">
                    <a16:creationId xmlns:a16="http://schemas.microsoft.com/office/drawing/2014/main" xmlns="" id="{F3B548D3-2ACB-402A-9FAB-8E977276C561}"/>
                  </a:ext>
                </a:extLst>
              </p:cNvPr>
              <p:cNvSpPr>
                <a:spLocks noChangeArrowheads="1"/>
              </p:cNvSpPr>
              <p:nvPr/>
            </p:nvSpPr>
            <p:spPr bwMode="auto">
              <a:xfrm>
                <a:off x="6598445" y="5084491"/>
                <a:ext cx="325438" cy="325438"/>
              </a:xfrm>
              <a:prstGeom prst="ellipse">
                <a:avLst/>
              </a:prstGeom>
              <a:solidFill>
                <a:srgbClr val="E5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1417">
                <a:extLst>
                  <a:ext uri="{FF2B5EF4-FFF2-40B4-BE49-F238E27FC236}">
                    <a16:creationId xmlns:a16="http://schemas.microsoft.com/office/drawing/2014/main" xmlns="" id="{D16C9560-11EA-486E-A339-E261FD0E81A1}"/>
                  </a:ext>
                </a:extLst>
              </p:cNvPr>
              <p:cNvSpPr>
                <a:spLocks/>
              </p:cNvSpPr>
              <p:nvPr/>
            </p:nvSpPr>
            <p:spPr bwMode="auto">
              <a:xfrm>
                <a:off x="4595020" y="4876528"/>
                <a:ext cx="1820863" cy="741363"/>
              </a:xfrm>
              <a:custGeom>
                <a:avLst/>
                <a:gdLst>
                  <a:gd name="T0" fmla="*/ 506 w 2663"/>
                  <a:gd name="T1" fmla="*/ 1084 h 1084"/>
                  <a:gd name="T2" fmla="*/ 0 w 2663"/>
                  <a:gd name="T3" fmla="*/ 542 h 1084"/>
                  <a:gd name="T4" fmla="*/ 506 w 2663"/>
                  <a:gd name="T5" fmla="*/ 0 h 1084"/>
                  <a:gd name="T6" fmla="*/ 2157 w 2663"/>
                  <a:gd name="T7" fmla="*/ 0 h 1084"/>
                  <a:gd name="T8" fmla="*/ 2663 w 2663"/>
                  <a:gd name="T9" fmla="*/ 542 h 1084"/>
                  <a:gd name="T10" fmla="*/ 2157 w 2663"/>
                  <a:gd name="T11" fmla="*/ 1084 h 1084"/>
                  <a:gd name="T12" fmla="*/ 506 w 2663"/>
                  <a:gd name="T13" fmla="*/ 1084 h 1084"/>
                </a:gdLst>
                <a:ahLst/>
                <a:cxnLst>
                  <a:cxn ang="0">
                    <a:pos x="T0" y="T1"/>
                  </a:cxn>
                  <a:cxn ang="0">
                    <a:pos x="T2" y="T3"/>
                  </a:cxn>
                  <a:cxn ang="0">
                    <a:pos x="T4" y="T5"/>
                  </a:cxn>
                  <a:cxn ang="0">
                    <a:pos x="T6" y="T7"/>
                  </a:cxn>
                  <a:cxn ang="0">
                    <a:pos x="T8" y="T9"/>
                  </a:cxn>
                  <a:cxn ang="0">
                    <a:pos x="T10" y="T11"/>
                  </a:cxn>
                  <a:cxn ang="0">
                    <a:pos x="T12" y="T13"/>
                  </a:cxn>
                </a:cxnLst>
                <a:rect l="0" t="0" r="r" b="b"/>
                <a:pathLst>
                  <a:path w="2663" h="1084">
                    <a:moveTo>
                      <a:pt x="506" y="1084"/>
                    </a:moveTo>
                    <a:cubicBezTo>
                      <a:pt x="227" y="1084"/>
                      <a:pt x="0" y="841"/>
                      <a:pt x="0" y="542"/>
                    </a:cubicBezTo>
                    <a:cubicBezTo>
                      <a:pt x="0" y="243"/>
                      <a:pt x="227" y="0"/>
                      <a:pt x="506" y="0"/>
                    </a:cubicBezTo>
                    <a:lnTo>
                      <a:pt x="2157" y="0"/>
                    </a:lnTo>
                    <a:cubicBezTo>
                      <a:pt x="2436" y="0"/>
                      <a:pt x="2663" y="243"/>
                      <a:pt x="2663" y="542"/>
                    </a:cubicBezTo>
                    <a:cubicBezTo>
                      <a:pt x="2663" y="841"/>
                      <a:pt x="2436" y="1084"/>
                      <a:pt x="2157" y="1084"/>
                    </a:cubicBezTo>
                    <a:lnTo>
                      <a:pt x="506" y="1084"/>
                    </a:lnTo>
                    <a:close/>
                  </a:path>
                </a:pathLst>
              </a:custGeom>
              <a:solidFill>
                <a:srgbClr val="FF5D5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1418">
                <a:extLst>
                  <a:ext uri="{FF2B5EF4-FFF2-40B4-BE49-F238E27FC236}">
                    <a16:creationId xmlns:a16="http://schemas.microsoft.com/office/drawing/2014/main" xmlns="" id="{8BA1F305-A1B6-4F56-B06B-6F6FBDC14D30}"/>
                  </a:ext>
                </a:extLst>
              </p:cNvPr>
              <p:cNvSpPr>
                <a:spLocks/>
              </p:cNvSpPr>
              <p:nvPr/>
            </p:nvSpPr>
            <p:spPr bwMode="auto">
              <a:xfrm>
                <a:off x="4644233" y="4927328"/>
                <a:ext cx="1724025" cy="639763"/>
              </a:xfrm>
              <a:custGeom>
                <a:avLst/>
                <a:gdLst>
                  <a:gd name="T0" fmla="*/ 2072 w 2523"/>
                  <a:gd name="T1" fmla="*/ 936 h 936"/>
                  <a:gd name="T2" fmla="*/ 451 w 2523"/>
                  <a:gd name="T3" fmla="*/ 936 h 936"/>
                  <a:gd name="T4" fmla="*/ 0 w 2523"/>
                  <a:gd name="T5" fmla="*/ 484 h 936"/>
                  <a:gd name="T6" fmla="*/ 0 w 2523"/>
                  <a:gd name="T7" fmla="*/ 452 h 936"/>
                  <a:gd name="T8" fmla="*/ 451 w 2523"/>
                  <a:gd name="T9" fmla="*/ 0 h 936"/>
                  <a:gd name="T10" fmla="*/ 2072 w 2523"/>
                  <a:gd name="T11" fmla="*/ 0 h 936"/>
                  <a:gd name="T12" fmla="*/ 2523 w 2523"/>
                  <a:gd name="T13" fmla="*/ 452 h 936"/>
                  <a:gd name="T14" fmla="*/ 2523 w 2523"/>
                  <a:gd name="T15" fmla="*/ 484 h 936"/>
                  <a:gd name="T16" fmla="*/ 2072 w 2523"/>
                  <a:gd name="T1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3" h="936">
                    <a:moveTo>
                      <a:pt x="2072" y="936"/>
                    </a:moveTo>
                    <a:lnTo>
                      <a:pt x="451" y="936"/>
                    </a:lnTo>
                    <a:cubicBezTo>
                      <a:pt x="202" y="936"/>
                      <a:pt x="0" y="734"/>
                      <a:pt x="0" y="484"/>
                    </a:cubicBezTo>
                    <a:lnTo>
                      <a:pt x="0" y="452"/>
                    </a:lnTo>
                    <a:cubicBezTo>
                      <a:pt x="0" y="203"/>
                      <a:pt x="202" y="0"/>
                      <a:pt x="451" y="0"/>
                    </a:cubicBezTo>
                    <a:lnTo>
                      <a:pt x="2072" y="0"/>
                    </a:lnTo>
                    <a:cubicBezTo>
                      <a:pt x="2321" y="0"/>
                      <a:pt x="2523" y="203"/>
                      <a:pt x="2523" y="452"/>
                    </a:cubicBezTo>
                    <a:lnTo>
                      <a:pt x="2523" y="484"/>
                    </a:lnTo>
                    <a:cubicBezTo>
                      <a:pt x="2523" y="734"/>
                      <a:pt x="2321" y="936"/>
                      <a:pt x="2072" y="9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1433">
                <a:extLst>
                  <a:ext uri="{FF2B5EF4-FFF2-40B4-BE49-F238E27FC236}">
                    <a16:creationId xmlns:a16="http://schemas.microsoft.com/office/drawing/2014/main" xmlns="" id="{4B0FD758-7AD5-42B8-9753-9F1693370DE7}"/>
                  </a:ext>
                </a:extLst>
              </p:cNvPr>
              <p:cNvSpPr>
                <a:spLocks noEditPoints="1"/>
              </p:cNvSpPr>
              <p:nvPr/>
            </p:nvSpPr>
            <p:spPr bwMode="auto">
              <a:xfrm>
                <a:off x="5490370" y="5181328"/>
                <a:ext cx="31750" cy="36513"/>
              </a:xfrm>
              <a:custGeom>
                <a:avLst/>
                <a:gdLst>
                  <a:gd name="T0" fmla="*/ 0 w 46"/>
                  <a:gd name="T1" fmla="*/ 26 h 52"/>
                  <a:gd name="T2" fmla="*/ 2 w 46"/>
                  <a:gd name="T3" fmla="*/ 15 h 52"/>
                  <a:gd name="T4" fmla="*/ 7 w 46"/>
                  <a:gd name="T5" fmla="*/ 7 h 52"/>
                  <a:gd name="T6" fmla="*/ 14 w 46"/>
                  <a:gd name="T7" fmla="*/ 2 h 52"/>
                  <a:gd name="T8" fmla="*/ 23 w 46"/>
                  <a:gd name="T9" fmla="*/ 0 h 52"/>
                  <a:gd name="T10" fmla="*/ 32 w 46"/>
                  <a:gd name="T11" fmla="*/ 2 h 52"/>
                  <a:gd name="T12" fmla="*/ 39 w 46"/>
                  <a:gd name="T13" fmla="*/ 7 h 52"/>
                  <a:gd name="T14" fmla="*/ 44 w 46"/>
                  <a:gd name="T15" fmla="*/ 15 h 52"/>
                  <a:gd name="T16" fmla="*/ 46 w 46"/>
                  <a:gd name="T17" fmla="*/ 26 h 52"/>
                  <a:gd name="T18" fmla="*/ 44 w 46"/>
                  <a:gd name="T19" fmla="*/ 37 h 52"/>
                  <a:gd name="T20" fmla="*/ 39 w 46"/>
                  <a:gd name="T21" fmla="*/ 46 h 52"/>
                  <a:gd name="T22" fmla="*/ 32 w 46"/>
                  <a:gd name="T23" fmla="*/ 51 h 52"/>
                  <a:gd name="T24" fmla="*/ 23 w 46"/>
                  <a:gd name="T25" fmla="*/ 52 h 52"/>
                  <a:gd name="T26" fmla="*/ 14 w 46"/>
                  <a:gd name="T27" fmla="*/ 51 h 52"/>
                  <a:gd name="T28" fmla="*/ 7 w 46"/>
                  <a:gd name="T29" fmla="*/ 46 h 52"/>
                  <a:gd name="T30" fmla="*/ 2 w 46"/>
                  <a:gd name="T31" fmla="*/ 37 h 52"/>
                  <a:gd name="T32" fmla="*/ 0 w 46"/>
                  <a:gd name="T33" fmla="*/ 26 h 52"/>
                  <a:gd name="T34" fmla="*/ 8 w 46"/>
                  <a:gd name="T35" fmla="*/ 26 h 52"/>
                  <a:gd name="T36" fmla="*/ 9 w 46"/>
                  <a:gd name="T37" fmla="*/ 34 h 52"/>
                  <a:gd name="T38" fmla="*/ 12 w 46"/>
                  <a:gd name="T39" fmla="*/ 40 h 52"/>
                  <a:gd name="T40" fmla="*/ 17 w 46"/>
                  <a:gd name="T41" fmla="*/ 44 h 52"/>
                  <a:gd name="T42" fmla="*/ 23 w 46"/>
                  <a:gd name="T43" fmla="*/ 45 h 52"/>
                  <a:gd name="T44" fmla="*/ 29 w 46"/>
                  <a:gd name="T45" fmla="*/ 44 h 52"/>
                  <a:gd name="T46" fmla="*/ 33 w 46"/>
                  <a:gd name="T47" fmla="*/ 40 h 52"/>
                  <a:gd name="T48" fmla="*/ 36 w 46"/>
                  <a:gd name="T49" fmla="*/ 34 h 52"/>
                  <a:gd name="T50" fmla="*/ 37 w 46"/>
                  <a:gd name="T51" fmla="*/ 26 h 52"/>
                  <a:gd name="T52" fmla="*/ 36 w 46"/>
                  <a:gd name="T53" fmla="*/ 18 h 52"/>
                  <a:gd name="T54" fmla="*/ 33 w 46"/>
                  <a:gd name="T55" fmla="*/ 12 h 52"/>
                  <a:gd name="T56" fmla="*/ 29 w 46"/>
                  <a:gd name="T57" fmla="*/ 8 h 52"/>
                  <a:gd name="T58" fmla="*/ 23 w 46"/>
                  <a:gd name="T59" fmla="*/ 7 h 52"/>
                  <a:gd name="T60" fmla="*/ 17 w 46"/>
                  <a:gd name="T61" fmla="*/ 8 h 52"/>
                  <a:gd name="T62" fmla="*/ 12 w 46"/>
                  <a:gd name="T63" fmla="*/ 12 h 52"/>
                  <a:gd name="T64" fmla="*/ 9 w 46"/>
                  <a:gd name="T65" fmla="*/ 18 h 52"/>
                  <a:gd name="T66" fmla="*/ 8 w 46"/>
                  <a:gd name="T6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52">
                    <a:moveTo>
                      <a:pt x="0" y="26"/>
                    </a:moveTo>
                    <a:cubicBezTo>
                      <a:pt x="0" y="22"/>
                      <a:pt x="0" y="18"/>
                      <a:pt x="2" y="15"/>
                    </a:cubicBezTo>
                    <a:cubicBezTo>
                      <a:pt x="3" y="12"/>
                      <a:pt x="5" y="9"/>
                      <a:pt x="7" y="7"/>
                    </a:cubicBezTo>
                    <a:cubicBezTo>
                      <a:pt x="9" y="4"/>
                      <a:pt x="11" y="3"/>
                      <a:pt x="14" y="2"/>
                    </a:cubicBezTo>
                    <a:cubicBezTo>
                      <a:pt x="17" y="0"/>
                      <a:pt x="20" y="0"/>
                      <a:pt x="23" y="0"/>
                    </a:cubicBezTo>
                    <a:cubicBezTo>
                      <a:pt x="26" y="0"/>
                      <a:pt x="29" y="0"/>
                      <a:pt x="32" y="2"/>
                    </a:cubicBezTo>
                    <a:cubicBezTo>
                      <a:pt x="34" y="3"/>
                      <a:pt x="37" y="4"/>
                      <a:pt x="39" y="7"/>
                    </a:cubicBezTo>
                    <a:cubicBezTo>
                      <a:pt x="41" y="9"/>
                      <a:pt x="43" y="12"/>
                      <a:pt x="44" y="15"/>
                    </a:cubicBezTo>
                    <a:cubicBezTo>
                      <a:pt x="45" y="18"/>
                      <a:pt x="46" y="22"/>
                      <a:pt x="46" y="26"/>
                    </a:cubicBezTo>
                    <a:cubicBezTo>
                      <a:pt x="46" y="30"/>
                      <a:pt x="45" y="34"/>
                      <a:pt x="44" y="37"/>
                    </a:cubicBezTo>
                    <a:cubicBezTo>
                      <a:pt x="43" y="41"/>
                      <a:pt x="41" y="43"/>
                      <a:pt x="39" y="46"/>
                    </a:cubicBezTo>
                    <a:cubicBezTo>
                      <a:pt x="37" y="48"/>
                      <a:pt x="34" y="50"/>
                      <a:pt x="32" y="51"/>
                    </a:cubicBezTo>
                    <a:cubicBezTo>
                      <a:pt x="29" y="52"/>
                      <a:pt x="26" y="52"/>
                      <a:pt x="23" y="52"/>
                    </a:cubicBezTo>
                    <a:cubicBezTo>
                      <a:pt x="20" y="52"/>
                      <a:pt x="17" y="52"/>
                      <a:pt x="14" y="51"/>
                    </a:cubicBezTo>
                    <a:cubicBezTo>
                      <a:pt x="11" y="50"/>
                      <a:pt x="9" y="48"/>
                      <a:pt x="7" y="46"/>
                    </a:cubicBezTo>
                    <a:cubicBezTo>
                      <a:pt x="5" y="43"/>
                      <a:pt x="3" y="41"/>
                      <a:pt x="2" y="37"/>
                    </a:cubicBezTo>
                    <a:cubicBezTo>
                      <a:pt x="0" y="34"/>
                      <a:pt x="0" y="30"/>
                      <a:pt x="0" y="26"/>
                    </a:cubicBezTo>
                    <a:close/>
                    <a:moveTo>
                      <a:pt x="8" y="26"/>
                    </a:moveTo>
                    <a:cubicBezTo>
                      <a:pt x="8" y="29"/>
                      <a:pt x="9" y="32"/>
                      <a:pt x="9" y="34"/>
                    </a:cubicBezTo>
                    <a:cubicBezTo>
                      <a:pt x="10" y="36"/>
                      <a:pt x="11" y="38"/>
                      <a:pt x="12" y="40"/>
                    </a:cubicBezTo>
                    <a:cubicBezTo>
                      <a:pt x="14" y="42"/>
                      <a:pt x="15" y="43"/>
                      <a:pt x="17" y="44"/>
                    </a:cubicBezTo>
                    <a:cubicBezTo>
                      <a:pt x="19" y="45"/>
                      <a:pt x="21" y="45"/>
                      <a:pt x="23" y="45"/>
                    </a:cubicBezTo>
                    <a:cubicBezTo>
                      <a:pt x="25" y="45"/>
                      <a:pt x="27" y="45"/>
                      <a:pt x="29" y="44"/>
                    </a:cubicBezTo>
                    <a:cubicBezTo>
                      <a:pt x="31" y="43"/>
                      <a:pt x="32" y="42"/>
                      <a:pt x="33" y="40"/>
                    </a:cubicBezTo>
                    <a:cubicBezTo>
                      <a:pt x="35" y="38"/>
                      <a:pt x="36" y="36"/>
                      <a:pt x="36" y="34"/>
                    </a:cubicBezTo>
                    <a:cubicBezTo>
                      <a:pt x="37" y="32"/>
                      <a:pt x="37" y="29"/>
                      <a:pt x="37" y="26"/>
                    </a:cubicBezTo>
                    <a:cubicBezTo>
                      <a:pt x="37" y="23"/>
                      <a:pt x="37" y="21"/>
                      <a:pt x="36" y="18"/>
                    </a:cubicBezTo>
                    <a:cubicBezTo>
                      <a:pt x="36" y="16"/>
                      <a:pt x="35" y="14"/>
                      <a:pt x="33" y="12"/>
                    </a:cubicBezTo>
                    <a:cubicBezTo>
                      <a:pt x="32" y="10"/>
                      <a:pt x="31" y="9"/>
                      <a:pt x="29" y="8"/>
                    </a:cubicBezTo>
                    <a:cubicBezTo>
                      <a:pt x="27" y="7"/>
                      <a:pt x="25" y="7"/>
                      <a:pt x="23" y="7"/>
                    </a:cubicBezTo>
                    <a:cubicBezTo>
                      <a:pt x="21" y="7"/>
                      <a:pt x="19" y="7"/>
                      <a:pt x="17" y="8"/>
                    </a:cubicBezTo>
                    <a:cubicBezTo>
                      <a:pt x="15" y="9"/>
                      <a:pt x="14" y="10"/>
                      <a:pt x="12" y="12"/>
                    </a:cubicBezTo>
                    <a:cubicBezTo>
                      <a:pt x="11" y="14"/>
                      <a:pt x="10" y="16"/>
                      <a:pt x="9" y="18"/>
                    </a:cubicBezTo>
                    <a:cubicBezTo>
                      <a:pt x="9" y="21"/>
                      <a:pt x="8" y="23"/>
                      <a:pt x="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 name="Elipse 2076">
                <a:extLst>
                  <a:ext uri="{FF2B5EF4-FFF2-40B4-BE49-F238E27FC236}">
                    <a16:creationId xmlns:a16="http://schemas.microsoft.com/office/drawing/2014/main" xmlns="" id="{16BD6E3F-E117-4393-8357-2F12F7465BC3}"/>
                  </a:ext>
                </a:extLst>
              </p:cNvPr>
              <p:cNvSpPr/>
              <p:nvPr/>
            </p:nvSpPr>
            <p:spPr>
              <a:xfrm>
                <a:off x="4283263" y="4589334"/>
                <a:ext cx="655266" cy="627106"/>
              </a:xfrm>
              <a:prstGeom prst="ellipse">
                <a:avLst/>
              </a:prstGeom>
              <a:solidFill>
                <a:srgbClr val="DC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ángulo 2077">
                <a:extLst>
                  <a:ext uri="{FF2B5EF4-FFF2-40B4-BE49-F238E27FC236}">
                    <a16:creationId xmlns:a16="http://schemas.microsoft.com/office/drawing/2014/main" xmlns="" id="{815F80CD-EECA-433D-8C58-AF6CF18BBBEF}"/>
                  </a:ext>
                </a:extLst>
              </p:cNvPr>
              <p:cNvSpPr/>
              <p:nvPr/>
            </p:nvSpPr>
            <p:spPr>
              <a:xfrm>
                <a:off x="4838561" y="4929090"/>
                <a:ext cx="540030" cy="389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ángulo 2078">
                <a:extLst>
                  <a:ext uri="{FF2B5EF4-FFF2-40B4-BE49-F238E27FC236}">
                    <a16:creationId xmlns:a16="http://schemas.microsoft.com/office/drawing/2014/main" xmlns="" id="{94AB01BA-6288-4198-9ADF-402CB6FB77EF}"/>
                  </a:ext>
                </a:extLst>
              </p:cNvPr>
              <p:cNvSpPr/>
              <p:nvPr/>
            </p:nvSpPr>
            <p:spPr>
              <a:xfrm>
                <a:off x="4889153" y="4875127"/>
                <a:ext cx="611950" cy="50400"/>
              </a:xfrm>
              <a:prstGeom prst="rect">
                <a:avLst/>
              </a:prstGeom>
              <a:solidFill>
                <a:srgbClr val="FF5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1521">
                <a:extLst>
                  <a:ext uri="{FF2B5EF4-FFF2-40B4-BE49-F238E27FC236}">
                    <a16:creationId xmlns:a16="http://schemas.microsoft.com/office/drawing/2014/main" xmlns="" id="{DFCA740D-CE16-4F3A-8EF0-10E8E0DE085B}"/>
                  </a:ext>
                </a:extLst>
              </p:cNvPr>
              <p:cNvSpPr>
                <a:spLocks/>
              </p:cNvSpPr>
              <p:nvPr/>
            </p:nvSpPr>
            <p:spPr bwMode="auto">
              <a:xfrm>
                <a:off x="4329908" y="4639991"/>
                <a:ext cx="579438" cy="723900"/>
              </a:xfrm>
              <a:custGeom>
                <a:avLst/>
                <a:gdLst>
                  <a:gd name="T0" fmla="*/ 12 w 849"/>
                  <a:gd name="T1" fmla="*/ 406 h 1057"/>
                  <a:gd name="T2" fmla="*/ 302 w 849"/>
                  <a:gd name="T3" fmla="*/ 832 h 1057"/>
                  <a:gd name="T4" fmla="*/ 402 w 849"/>
                  <a:gd name="T5" fmla="*/ 1034 h 1057"/>
                  <a:gd name="T6" fmla="*/ 458 w 849"/>
                  <a:gd name="T7" fmla="*/ 1034 h 1057"/>
                  <a:gd name="T8" fmla="*/ 559 w 849"/>
                  <a:gd name="T9" fmla="*/ 832 h 1057"/>
                  <a:gd name="T10" fmla="*/ 849 w 849"/>
                  <a:gd name="T11" fmla="*/ 433 h 1057"/>
                  <a:gd name="T12" fmla="*/ 402 w 849"/>
                  <a:gd name="T13" fmla="*/ 16 h 1057"/>
                  <a:gd name="T14" fmla="*/ 12 w 849"/>
                  <a:gd name="T15" fmla="*/ 406 h 1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057">
                    <a:moveTo>
                      <a:pt x="12" y="406"/>
                    </a:moveTo>
                    <a:cubicBezTo>
                      <a:pt x="0" y="604"/>
                      <a:pt x="125" y="775"/>
                      <a:pt x="302" y="832"/>
                    </a:cubicBezTo>
                    <a:lnTo>
                      <a:pt x="402" y="1034"/>
                    </a:lnTo>
                    <a:cubicBezTo>
                      <a:pt x="414" y="1057"/>
                      <a:pt x="447" y="1057"/>
                      <a:pt x="458" y="1034"/>
                    </a:cubicBezTo>
                    <a:lnTo>
                      <a:pt x="559" y="832"/>
                    </a:lnTo>
                    <a:cubicBezTo>
                      <a:pt x="727" y="778"/>
                      <a:pt x="849" y="620"/>
                      <a:pt x="849" y="433"/>
                    </a:cubicBezTo>
                    <a:cubicBezTo>
                      <a:pt x="849" y="193"/>
                      <a:pt x="646" y="0"/>
                      <a:pt x="402" y="16"/>
                    </a:cubicBezTo>
                    <a:cubicBezTo>
                      <a:pt x="194" y="29"/>
                      <a:pt x="26" y="198"/>
                      <a:pt x="12" y="406"/>
                    </a:cubicBezTo>
                  </a:path>
                </a:pathLst>
              </a:custGeom>
              <a:solidFill>
                <a:srgbClr val="FF5D5D"/>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1" name="Oval 1522">
                <a:extLst>
                  <a:ext uri="{FF2B5EF4-FFF2-40B4-BE49-F238E27FC236}">
                    <a16:creationId xmlns:a16="http://schemas.microsoft.com/office/drawing/2014/main" xmlns="" id="{E57CD509-8CE7-42D4-9083-8988AF8C88A3}"/>
                  </a:ext>
                </a:extLst>
              </p:cNvPr>
              <p:cNvSpPr>
                <a:spLocks noChangeArrowheads="1"/>
              </p:cNvSpPr>
              <p:nvPr/>
            </p:nvSpPr>
            <p:spPr bwMode="auto">
              <a:xfrm>
                <a:off x="4433095" y="4746353"/>
                <a:ext cx="381000" cy="382588"/>
              </a:xfrm>
              <a:prstGeom prst="ellipse">
                <a:avLst/>
              </a:prstGeom>
              <a:solidFill>
                <a:srgbClr val="E5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Rectángulo 2081">
                <a:extLst>
                  <a:ext uri="{FF2B5EF4-FFF2-40B4-BE49-F238E27FC236}">
                    <a16:creationId xmlns:a16="http://schemas.microsoft.com/office/drawing/2014/main" xmlns="" id="{EBE2100E-89CC-440E-8B10-C37829C617D7}"/>
                  </a:ext>
                </a:extLst>
              </p:cNvPr>
              <p:cNvSpPr/>
              <p:nvPr/>
            </p:nvSpPr>
            <p:spPr>
              <a:xfrm rot="1468766" flipH="1">
                <a:off x="6382779" y="5393676"/>
                <a:ext cx="46345" cy="61079"/>
              </a:xfrm>
              <a:prstGeom prst="rect">
                <a:avLst/>
              </a:prstGeom>
              <a:solidFill>
                <a:srgbClr val="DC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1" name="CuadroTexto 2086">
              <a:extLst>
                <a:ext uri="{FF2B5EF4-FFF2-40B4-BE49-F238E27FC236}">
                  <a16:creationId xmlns:a16="http://schemas.microsoft.com/office/drawing/2014/main" xmlns="" id="{815F5C2E-F59B-45E3-B4F0-7A741A71CD45}"/>
                </a:ext>
              </a:extLst>
            </p:cNvPr>
            <p:cNvSpPr txBox="1"/>
            <p:nvPr/>
          </p:nvSpPr>
          <p:spPr>
            <a:xfrm>
              <a:off x="3258265" y="3892298"/>
              <a:ext cx="322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rPr>
                <a:t>2</a:t>
              </a:r>
            </a:p>
          </p:txBody>
        </p:sp>
        <p:sp>
          <p:nvSpPr>
            <p:cNvPr id="32" name="CuadroTexto 2089">
              <a:extLst>
                <a:ext uri="{FF2B5EF4-FFF2-40B4-BE49-F238E27FC236}">
                  <a16:creationId xmlns:a16="http://schemas.microsoft.com/office/drawing/2014/main" xmlns="" id="{8D6CA996-A080-4DE7-BEFF-31C3C0CDE206}"/>
                </a:ext>
              </a:extLst>
            </p:cNvPr>
            <p:cNvSpPr txBox="1"/>
            <p:nvPr/>
          </p:nvSpPr>
          <p:spPr>
            <a:xfrm>
              <a:off x="3761392" y="4053459"/>
              <a:ext cx="1236938" cy="6800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Gill Sans Infant Std"/>
                  <a:ea typeface="+mn-ea"/>
                  <a:cs typeface="Gill Sans Infant Std"/>
                </a:rPr>
                <a:t>250 acteurs institutionnels et communautaires renforcent leurs capacités</a:t>
              </a:r>
              <a:endParaRPr kumimoji="0" lang="es-ES" sz="7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3" name="Imagen 1988">
              <a:extLst>
                <a:ext uri="{FF2B5EF4-FFF2-40B4-BE49-F238E27FC236}">
                  <a16:creationId xmlns:a16="http://schemas.microsoft.com/office/drawing/2014/main" xmlns="" id="{FAB1D56A-3E70-4DA0-9100-4C5ABA270D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1810" y="4218655"/>
              <a:ext cx="381280" cy="316404"/>
            </a:xfrm>
            <a:prstGeom prst="rect">
              <a:avLst/>
            </a:prstGeom>
          </p:spPr>
        </p:pic>
      </p:grpSp>
      <p:grpSp>
        <p:nvGrpSpPr>
          <p:cNvPr id="53" name="Grupo 1997">
            <a:extLst>
              <a:ext uri="{FF2B5EF4-FFF2-40B4-BE49-F238E27FC236}">
                <a16:creationId xmlns:a16="http://schemas.microsoft.com/office/drawing/2014/main" xmlns="" id="{B018156B-29A9-4F62-8A9B-F2FE643232F9}"/>
              </a:ext>
            </a:extLst>
          </p:cNvPr>
          <p:cNvGrpSpPr/>
          <p:nvPr/>
        </p:nvGrpSpPr>
        <p:grpSpPr>
          <a:xfrm rot="1570228">
            <a:off x="6587571" y="2842985"/>
            <a:ext cx="2762031" cy="1429221"/>
            <a:chOff x="2241369" y="2307938"/>
            <a:chExt cx="2914650" cy="1190149"/>
          </a:xfrm>
        </p:grpSpPr>
        <p:grpSp>
          <p:nvGrpSpPr>
            <p:cNvPr id="54" name="Grupo 4796">
              <a:extLst>
                <a:ext uri="{FF2B5EF4-FFF2-40B4-BE49-F238E27FC236}">
                  <a16:creationId xmlns:a16="http://schemas.microsoft.com/office/drawing/2014/main" xmlns="" id="{8C8B5607-EE23-45C6-B3E3-876B22751A01}"/>
                </a:ext>
              </a:extLst>
            </p:cNvPr>
            <p:cNvGrpSpPr/>
            <p:nvPr/>
          </p:nvGrpSpPr>
          <p:grpSpPr>
            <a:xfrm>
              <a:off x="2241369" y="2307938"/>
              <a:ext cx="2914650" cy="1096963"/>
              <a:chOff x="3478562" y="643512"/>
              <a:chExt cx="2914650" cy="1096963"/>
            </a:xfrm>
          </p:grpSpPr>
          <p:sp>
            <p:nvSpPr>
              <p:cNvPr id="58" name="Freeform 1318">
                <a:extLst>
                  <a:ext uri="{FF2B5EF4-FFF2-40B4-BE49-F238E27FC236}">
                    <a16:creationId xmlns:a16="http://schemas.microsoft.com/office/drawing/2014/main" xmlns="" id="{6AE955EE-1F85-4459-AE79-31CD9E4B0909}"/>
                  </a:ext>
                </a:extLst>
              </p:cNvPr>
              <p:cNvSpPr>
                <a:spLocks/>
              </p:cNvSpPr>
              <p:nvPr/>
            </p:nvSpPr>
            <p:spPr bwMode="auto">
              <a:xfrm>
                <a:off x="3665887" y="672087"/>
                <a:ext cx="2727325" cy="925513"/>
              </a:xfrm>
              <a:custGeom>
                <a:avLst/>
                <a:gdLst>
                  <a:gd name="T0" fmla="*/ 420 w 3991"/>
                  <a:gd name="T1" fmla="*/ 1141 h 1353"/>
                  <a:gd name="T2" fmla="*/ 324 w 3991"/>
                  <a:gd name="T3" fmla="*/ 952 h 1353"/>
                  <a:gd name="T4" fmla="*/ 473 w 3991"/>
                  <a:gd name="T5" fmla="*/ 1 h 1353"/>
                  <a:gd name="T6" fmla="*/ 736 w 3991"/>
                  <a:gd name="T7" fmla="*/ 57 h 1353"/>
                  <a:gd name="T8" fmla="*/ 972 w 3991"/>
                  <a:gd name="T9" fmla="*/ 331 h 1353"/>
                  <a:gd name="T10" fmla="*/ 3184 w 3991"/>
                  <a:gd name="T11" fmla="*/ 796 h 1353"/>
                  <a:gd name="T12" fmla="*/ 3360 w 3991"/>
                  <a:gd name="T13" fmla="*/ 722 h 1353"/>
                  <a:gd name="T14" fmla="*/ 3633 w 3991"/>
                  <a:gd name="T15" fmla="*/ 593 h 1353"/>
                  <a:gd name="T16" fmla="*/ 3889 w 3991"/>
                  <a:gd name="T17" fmla="*/ 1190 h 1353"/>
                  <a:gd name="T18" fmla="*/ 3367 w 3991"/>
                  <a:gd name="T19" fmla="*/ 1180 h 1353"/>
                  <a:gd name="T20" fmla="*/ 3184 w 3991"/>
                  <a:gd name="T21" fmla="*/ 1098 h 1353"/>
                  <a:gd name="T22" fmla="*/ 3145 w 3991"/>
                  <a:gd name="T23" fmla="*/ 1212 h 1353"/>
                  <a:gd name="T24" fmla="*/ 3143 w 3991"/>
                  <a:gd name="T25" fmla="*/ 1207 h 1353"/>
                  <a:gd name="T26" fmla="*/ 3141 w 3991"/>
                  <a:gd name="T27" fmla="*/ 1204 h 1353"/>
                  <a:gd name="T28" fmla="*/ 3139 w 3991"/>
                  <a:gd name="T29" fmla="*/ 1199 h 1353"/>
                  <a:gd name="T30" fmla="*/ 3137 w 3991"/>
                  <a:gd name="T31" fmla="*/ 1195 h 1353"/>
                  <a:gd name="T32" fmla="*/ 3135 w 3991"/>
                  <a:gd name="T33" fmla="*/ 1191 h 1353"/>
                  <a:gd name="T34" fmla="*/ 3133 w 3991"/>
                  <a:gd name="T35" fmla="*/ 1186 h 1353"/>
                  <a:gd name="T36" fmla="*/ 3131 w 3991"/>
                  <a:gd name="T37" fmla="*/ 1182 h 1353"/>
                  <a:gd name="T38" fmla="*/ 3129 w 3991"/>
                  <a:gd name="T39" fmla="*/ 1178 h 1353"/>
                  <a:gd name="T40" fmla="*/ 3127 w 3991"/>
                  <a:gd name="T41" fmla="*/ 1173 h 1353"/>
                  <a:gd name="T42" fmla="*/ 3125 w 3991"/>
                  <a:gd name="T43" fmla="*/ 1169 h 1353"/>
                  <a:gd name="T44" fmla="*/ 3124 w 3991"/>
                  <a:gd name="T45" fmla="*/ 1165 h 1353"/>
                  <a:gd name="T46" fmla="*/ 3121 w 3991"/>
                  <a:gd name="T47" fmla="*/ 1161 h 1353"/>
                  <a:gd name="T48" fmla="*/ 3120 w 3991"/>
                  <a:gd name="T49" fmla="*/ 1156 h 1353"/>
                  <a:gd name="T50" fmla="*/ 3118 w 3991"/>
                  <a:gd name="T51" fmla="*/ 1152 h 1353"/>
                  <a:gd name="T52" fmla="*/ 3116 w 3991"/>
                  <a:gd name="T53" fmla="*/ 1148 h 1353"/>
                  <a:gd name="T54" fmla="*/ 3114 w 3991"/>
                  <a:gd name="T55" fmla="*/ 1144 h 1353"/>
                  <a:gd name="T56" fmla="*/ 3112 w 3991"/>
                  <a:gd name="T57" fmla="*/ 1140 h 1353"/>
                  <a:gd name="T58" fmla="*/ 3110 w 3991"/>
                  <a:gd name="T59" fmla="*/ 1135 h 1353"/>
                  <a:gd name="T60" fmla="*/ 3108 w 3991"/>
                  <a:gd name="T61" fmla="*/ 1132 h 1353"/>
                  <a:gd name="T62" fmla="*/ 3106 w 3991"/>
                  <a:gd name="T63" fmla="*/ 1127 h 1353"/>
                  <a:gd name="T64" fmla="*/ 3104 w 3991"/>
                  <a:gd name="T65" fmla="*/ 1123 h 1353"/>
                  <a:gd name="T66" fmla="*/ 3102 w 3991"/>
                  <a:gd name="T67" fmla="*/ 1118 h 1353"/>
                  <a:gd name="T68" fmla="*/ 3100 w 3991"/>
                  <a:gd name="T69" fmla="*/ 1115 h 1353"/>
                  <a:gd name="T70" fmla="*/ 3098 w 3991"/>
                  <a:gd name="T71" fmla="*/ 1110 h 1353"/>
                  <a:gd name="T72" fmla="*/ 3097 w 3991"/>
                  <a:gd name="T73" fmla="*/ 1107 h 1353"/>
                  <a:gd name="T74" fmla="*/ 3094 w 3991"/>
                  <a:gd name="T75" fmla="*/ 1101 h 1353"/>
                  <a:gd name="T76" fmla="*/ 3092 w 3991"/>
                  <a:gd name="T77" fmla="*/ 1098 h 1353"/>
                  <a:gd name="T78" fmla="*/ 863 w 3991"/>
                  <a:gd name="T79" fmla="*/ 894 h 1353"/>
                  <a:gd name="T80" fmla="*/ 622 w 3991"/>
                  <a:gd name="T81" fmla="*/ 999 h 1353"/>
                  <a:gd name="T82" fmla="*/ 536 w 3991"/>
                  <a:gd name="T83" fmla="*/ 1353 h 1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991" h="1353">
                    <a:moveTo>
                      <a:pt x="536" y="1353"/>
                    </a:moveTo>
                    <a:cubicBezTo>
                      <a:pt x="485" y="1292"/>
                      <a:pt x="445" y="1221"/>
                      <a:pt x="420" y="1141"/>
                    </a:cubicBezTo>
                    <a:cubicBezTo>
                      <a:pt x="417" y="1137"/>
                      <a:pt x="414" y="1132"/>
                      <a:pt x="412" y="1127"/>
                    </a:cubicBezTo>
                    <a:lnTo>
                      <a:pt x="324" y="952"/>
                    </a:lnTo>
                    <a:cubicBezTo>
                      <a:pt x="127" y="874"/>
                      <a:pt x="0" y="676"/>
                      <a:pt x="14" y="461"/>
                    </a:cubicBezTo>
                    <a:cubicBezTo>
                      <a:pt x="30" y="215"/>
                      <a:pt x="227" y="17"/>
                      <a:pt x="473" y="1"/>
                    </a:cubicBezTo>
                    <a:cubicBezTo>
                      <a:pt x="484" y="1"/>
                      <a:pt x="495" y="0"/>
                      <a:pt x="506" y="0"/>
                    </a:cubicBezTo>
                    <a:cubicBezTo>
                      <a:pt x="588" y="0"/>
                      <a:pt x="667" y="21"/>
                      <a:pt x="736" y="57"/>
                    </a:cubicBezTo>
                    <a:cubicBezTo>
                      <a:pt x="775" y="125"/>
                      <a:pt x="835" y="178"/>
                      <a:pt x="907" y="207"/>
                    </a:cubicBezTo>
                    <a:cubicBezTo>
                      <a:pt x="934" y="244"/>
                      <a:pt x="956" y="286"/>
                      <a:pt x="972" y="331"/>
                    </a:cubicBezTo>
                    <a:lnTo>
                      <a:pt x="2622" y="331"/>
                    </a:lnTo>
                    <a:cubicBezTo>
                      <a:pt x="2890" y="331"/>
                      <a:pt x="3120" y="526"/>
                      <a:pt x="3184" y="796"/>
                    </a:cubicBezTo>
                    <a:lnTo>
                      <a:pt x="3244" y="787"/>
                    </a:lnTo>
                    <a:cubicBezTo>
                      <a:pt x="3290" y="780"/>
                      <a:pt x="3332" y="757"/>
                      <a:pt x="3360" y="722"/>
                    </a:cubicBezTo>
                    <a:cubicBezTo>
                      <a:pt x="3427" y="641"/>
                      <a:pt x="3526" y="594"/>
                      <a:pt x="3631" y="593"/>
                    </a:cubicBezTo>
                    <a:lnTo>
                      <a:pt x="3633" y="593"/>
                    </a:lnTo>
                    <a:cubicBezTo>
                      <a:pt x="3818" y="593"/>
                      <a:pt x="3976" y="743"/>
                      <a:pt x="3986" y="928"/>
                    </a:cubicBezTo>
                    <a:cubicBezTo>
                      <a:pt x="3991" y="1026"/>
                      <a:pt x="3957" y="1119"/>
                      <a:pt x="3889" y="1190"/>
                    </a:cubicBezTo>
                    <a:cubicBezTo>
                      <a:pt x="3823" y="1260"/>
                      <a:pt x="3729" y="1301"/>
                      <a:pt x="3633" y="1301"/>
                    </a:cubicBezTo>
                    <a:cubicBezTo>
                      <a:pt x="3531" y="1301"/>
                      <a:pt x="3434" y="1257"/>
                      <a:pt x="3367" y="1180"/>
                    </a:cubicBezTo>
                    <a:cubicBezTo>
                      <a:pt x="3332" y="1140"/>
                      <a:pt x="3285" y="1114"/>
                      <a:pt x="3235" y="1106"/>
                    </a:cubicBezTo>
                    <a:lnTo>
                      <a:pt x="3184" y="1098"/>
                    </a:lnTo>
                    <a:cubicBezTo>
                      <a:pt x="3175" y="1138"/>
                      <a:pt x="3162" y="1177"/>
                      <a:pt x="3145" y="1213"/>
                    </a:cubicBezTo>
                    <a:cubicBezTo>
                      <a:pt x="3145" y="1212"/>
                      <a:pt x="3145" y="1212"/>
                      <a:pt x="3145" y="1212"/>
                    </a:cubicBezTo>
                    <a:cubicBezTo>
                      <a:pt x="3145" y="1211"/>
                      <a:pt x="3144" y="1211"/>
                      <a:pt x="3144" y="1210"/>
                    </a:cubicBezTo>
                    <a:cubicBezTo>
                      <a:pt x="3144" y="1209"/>
                      <a:pt x="3143" y="1208"/>
                      <a:pt x="3143" y="1207"/>
                    </a:cubicBezTo>
                    <a:cubicBezTo>
                      <a:pt x="3143" y="1207"/>
                      <a:pt x="3142" y="1206"/>
                      <a:pt x="3142" y="1205"/>
                    </a:cubicBezTo>
                    <a:cubicBezTo>
                      <a:pt x="3142" y="1205"/>
                      <a:pt x="3141" y="1204"/>
                      <a:pt x="3141" y="1204"/>
                    </a:cubicBezTo>
                    <a:cubicBezTo>
                      <a:pt x="3141" y="1203"/>
                      <a:pt x="3141" y="1202"/>
                      <a:pt x="3140" y="1201"/>
                    </a:cubicBezTo>
                    <a:cubicBezTo>
                      <a:pt x="3140" y="1201"/>
                      <a:pt x="3140" y="1200"/>
                      <a:pt x="3139" y="1199"/>
                    </a:cubicBezTo>
                    <a:cubicBezTo>
                      <a:pt x="3139" y="1198"/>
                      <a:pt x="3138" y="1197"/>
                      <a:pt x="3138" y="1197"/>
                    </a:cubicBezTo>
                    <a:cubicBezTo>
                      <a:pt x="3138" y="1196"/>
                      <a:pt x="3138" y="1196"/>
                      <a:pt x="3137" y="1195"/>
                    </a:cubicBezTo>
                    <a:lnTo>
                      <a:pt x="3136" y="1193"/>
                    </a:lnTo>
                    <a:lnTo>
                      <a:pt x="3135" y="1191"/>
                    </a:lnTo>
                    <a:cubicBezTo>
                      <a:pt x="3135" y="1190"/>
                      <a:pt x="3135" y="1189"/>
                      <a:pt x="3134" y="1188"/>
                    </a:cubicBezTo>
                    <a:cubicBezTo>
                      <a:pt x="3134" y="1188"/>
                      <a:pt x="3134" y="1187"/>
                      <a:pt x="3133" y="1186"/>
                    </a:cubicBezTo>
                    <a:cubicBezTo>
                      <a:pt x="3133" y="1186"/>
                      <a:pt x="3133" y="1185"/>
                      <a:pt x="3133" y="1185"/>
                    </a:cubicBezTo>
                    <a:cubicBezTo>
                      <a:pt x="3132" y="1184"/>
                      <a:pt x="3132" y="1183"/>
                      <a:pt x="3131" y="1182"/>
                    </a:cubicBezTo>
                    <a:cubicBezTo>
                      <a:pt x="3131" y="1181"/>
                      <a:pt x="3131" y="1181"/>
                      <a:pt x="3130" y="1180"/>
                    </a:cubicBezTo>
                    <a:cubicBezTo>
                      <a:pt x="3130" y="1179"/>
                      <a:pt x="3130" y="1178"/>
                      <a:pt x="3129" y="1178"/>
                    </a:cubicBezTo>
                    <a:cubicBezTo>
                      <a:pt x="3129" y="1177"/>
                      <a:pt x="3129" y="1177"/>
                      <a:pt x="3129" y="1176"/>
                    </a:cubicBezTo>
                    <a:cubicBezTo>
                      <a:pt x="3128" y="1175"/>
                      <a:pt x="3128" y="1174"/>
                      <a:pt x="3127" y="1173"/>
                    </a:cubicBezTo>
                    <a:cubicBezTo>
                      <a:pt x="3127" y="1173"/>
                      <a:pt x="3127" y="1172"/>
                      <a:pt x="3126" y="1171"/>
                    </a:cubicBezTo>
                    <a:cubicBezTo>
                      <a:pt x="3126" y="1171"/>
                      <a:pt x="3126" y="1170"/>
                      <a:pt x="3125" y="1169"/>
                    </a:cubicBezTo>
                    <a:cubicBezTo>
                      <a:pt x="3125" y="1169"/>
                      <a:pt x="3125" y="1168"/>
                      <a:pt x="3125" y="1168"/>
                    </a:cubicBezTo>
                    <a:cubicBezTo>
                      <a:pt x="3124" y="1167"/>
                      <a:pt x="3124" y="1166"/>
                      <a:pt x="3124" y="1165"/>
                    </a:cubicBezTo>
                    <a:cubicBezTo>
                      <a:pt x="3123" y="1164"/>
                      <a:pt x="3123" y="1164"/>
                      <a:pt x="3122" y="1163"/>
                    </a:cubicBezTo>
                    <a:cubicBezTo>
                      <a:pt x="3122" y="1162"/>
                      <a:pt x="3122" y="1161"/>
                      <a:pt x="3121" y="1161"/>
                    </a:cubicBezTo>
                    <a:lnTo>
                      <a:pt x="3121" y="1159"/>
                    </a:lnTo>
                    <a:cubicBezTo>
                      <a:pt x="3120" y="1158"/>
                      <a:pt x="3120" y="1157"/>
                      <a:pt x="3120" y="1156"/>
                    </a:cubicBezTo>
                    <a:cubicBezTo>
                      <a:pt x="3119" y="1156"/>
                      <a:pt x="3119" y="1155"/>
                      <a:pt x="3119" y="1154"/>
                    </a:cubicBezTo>
                    <a:cubicBezTo>
                      <a:pt x="3118" y="1154"/>
                      <a:pt x="3118" y="1153"/>
                      <a:pt x="3118" y="1152"/>
                    </a:cubicBezTo>
                    <a:cubicBezTo>
                      <a:pt x="3117" y="1152"/>
                      <a:pt x="3117" y="1151"/>
                      <a:pt x="3117" y="1151"/>
                    </a:cubicBezTo>
                    <a:cubicBezTo>
                      <a:pt x="3117" y="1150"/>
                      <a:pt x="3116" y="1149"/>
                      <a:pt x="3116" y="1148"/>
                    </a:cubicBezTo>
                    <a:lnTo>
                      <a:pt x="3115" y="1146"/>
                    </a:lnTo>
                    <a:cubicBezTo>
                      <a:pt x="3114" y="1145"/>
                      <a:pt x="3114" y="1144"/>
                      <a:pt x="3114" y="1144"/>
                    </a:cubicBezTo>
                    <a:cubicBezTo>
                      <a:pt x="3113" y="1143"/>
                      <a:pt x="3113" y="1143"/>
                      <a:pt x="3113" y="1142"/>
                    </a:cubicBezTo>
                    <a:cubicBezTo>
                      <a:pt x="3113" y="1141"/>
                      <a:pt x="3112" y="1141"/>
                      <a:pt x="3112" y="1140"/>
                    </a:cubicBezTo>
                    <a:cubicBezTo>
                      <a:pt x="3112" y="1139"/>
                      <a:pt x="3111" y="1138"/>
                      <a:pt x="3111" y="1137"/>
                    </a:cubicBezTo>
                    <a:cubicBezTo>
                      <a:pt x="3110" y="1137"/>
                      <a:pt x="3110" y="1136"/>
                      <a:pt x="3110" y="1135"/>
                    </a:cubicBezTo>
                    <a:cubicBezTo>
                      <a:pt x="3110" y="1135"/>
                      <a:pt x="3109" y="1134"/>
                      <a:pt x="3109" y="1134"/>
                    </a:cubicBezTo>
                    <a:cubicBezTo>
                      <a:pt x="3109" y="1133"/>
                      <a:pt x="3108" y="1132"/>
                      <a:pt x="3108" y="1132"/>
                    </a:cubicBezTo>
                    <a:cubicBezTo>
                      <a:pt x="3108" y="1131"/>
                      <a:pt x="3107" y="1130"/>
                      <a:pt x="3107" y="1129"/>
                    </a:cubicBezTo>
                    <a:cubicBezTo>
                      <a:pt x="3106" y="1128"/>
                      <a:pt x="3106" y="1127"/>
                      <a:pt x="3106" y="1127"/>
                    </a:cubicBezTo>
                    <a:cubicBezTo>
                      <a:pt x="3106" y="1126"/>
                      <a:pt x="3105" y="1126"/>
                      <a:pt x="3105" y="1125"/>
                    </a:cubicBezTo>
                    <a:lnTo>
                      <a:pt x="3104" y="1123"/>
                    </a:lnTo>
                    <a:cubicBezTo>
                      <a:pt x="3104" y="1122"/>
                      <a:pt x="3103" y="1121"/>
                      <a:pt x="3103" y="1121"/>
                    </a:cubicBezTo>
                    <a:cubicBezTo>
                      <a:pt x="3103" y="1120"/>
                      <a:pt x="3102" y="1119"/>
                      <a:pt x="3102" y="1118"/>
                    </a:cubicBezTo>
                    <a:cubicBezTo>
                      <a:pt x="3102" y="1118"/>
                      <a:pt x="3101" y="1117"/>
                      <a:pt x="3101" y="1117"/>
                    </a:cubicBezTo>
                    <a:lnTo>
                      <a:pt x="3100" y="1115"/>
                    </a:lnTo>
                    <a:cubicBezTo>
                      <a:pt x="3100" y="1114"/>
                      <a:pt x="3099" y="1113"/>
                      <a:pt x="3099" y="1112"/>
                    </a:cubicBezTo>
                    <a:cubicBezTo>
                      <a:pt x="3099" y="1111"/>
                      <a:pt x="3098" y="1111"/>
                      <a:pt x="3098" y="1110"/>
                    </a:cubicBezTo>
                    <a:cubicBezTo>
                      <a:pt x="3098" y="1109"/>
                      <a:pt x="3097" y="1108"/>
                      <a:pt x="3097" y="1108"/>
                    </a:cubicBezTo>
                    <a:cubicBezTo>
                      <a:pt x="3097" y="1107"/>
                      <a:pt x="3097" y="1107"/>
                      <a:pt x="3097" y="1107"/>
                    </a:cubicBezTo>
                    <a:cubicBezTo>
                      <a:pt x="3096" y="1106"/>
                      <a:pt x="3096" y="1104"/>
                      <a:pt x="3095" y="1103"/>
                    </a:cubicBezTo>
                    <a:cubicBezTo>
                      <a:pt x="3095" y="1103"/>
                      <a:pt x="3094" y="1102"/>
                      <a:pt x="3094" y="1101"/>
                    </a:cubicBezTo>
                    <a:cubicBezTo>
                      <a:pt x="3094" y="1101"/>
                      <a:pt x="3093" y="1100"/>
                      <a:pt x="3093" y="1099"/>
                    </a:cubicBezTo>
                    <a:lnTo>
                      <a:pt x="3092" y="1098"/>
                    </a:lnTo>
                    <a:cubicBezTo>
                      <a:pt x="3038" y="977"/>
                      <a:pt x="2920" y="894"/>
                      <a:pt x="2784" y="894"/>
                    </a:cubicBezTo>
                    <a:lnTo>
                      <a:pt x="863" y="894"/>
                    </a:lnTo>
                    <a:cubicBezTo>
                      <a:pt x="857" y="894"/>
                      <a:pt x="851" y="894"/>
                      <a:pt x="845" y="894"/>
                    </a:cubicBezTo>
                    <a:cubicBezTo>
                      <a:pt x="758" y="899"/>
                      <a:pt x="679" y="938"/>
                      <a:pt x="622" y="999"/>
                    </a:cubicBezTo>
                    <a:cubicBezTo>
                      <a:pt x="560" y="1063"/>
                      <a:pt x="522" y="1153"/>
                      <a:pt x="522" y="1252"/>
                    </a:cubicBezTo>
                    <a:cubicBezTo>
                      <a:pt x="522" y="1287"/>
                      <a:pt x="526" y="1321"/>
                      <a:pt x="536" y="1353"/>
                    </a:cubicBezTo>
                  </a:path>
                </a:pathLst>
              </a:custGeom>
              <a:solidFill>
                <a:srgbClr val="DCE2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1406">
                <a:extLst>
                  <a:ext uri="{FF2B5EF4-FFF2-40B4-BE49-F238E27FC236}">
                    <a16:creationId xmlns:a16="http://schemas.microsoft.com/office/drawing/2014/main" xmlns="" id="{CA7C39F1-8817-40A8-8AB2-9B18FB37C76A}"/>
                  </a:ext>
                </a:extLst>
              </p:cNvPr>
              <p:cNvSpPr>
                <a:spLocks/>
              </p:cNvSpPr>
              <p:nvPr/>
            </p:nvSpPr>
            <p:spPr bwMode="auto">
              <a:xfrm>
                <a:off x="4023074" y="1283275"/>
                <a:ext cx="1787525" cy="457200"/>
              </a:xfrm>
              <a:custGeom>
                <a:avLst/>
                <a:gdLst>
                  <a:gd name="T0" fmla="*/ 2100 w 2604"/>
                  <a:gd name="T1" fmla="*/ 670 h 670"/>
                  <a:gd name="T2" fmla="*/ 449 w 2604"/>
                  <a:gd name="T3" fmla="*/ 670 h 670"/>
                  <a:gd name="T4" fmla="*/ 14 w 2604"/>
                  <a:gd name="T5" fmla="*/ 459 h 670"/>
                  <a:gd name="T6" fmla="*/ 0 w 2604"/>
                  <a:gd name="T7" fmla="*/ 358 h 670"/>
                  <a:gd name="T8" fmla="*/ 100 w 2604"/>
                  <a:gd name="T9" fmla="*/ 105 h 670"/>
                  <a:gd name="T10" fmla="*/ 323 w 2604"/>
                  <a:gd name="T11" fmla="*/ 0 h 670"/>
                  <a:gd name="T12" fmla="*/ 341 w 2604"/>
                  <a:gd name="T13" fmla="*/ 0 h 670"/>
                  <a:gd name="T14" fmla="*/ 2262 w 2604"/>
                  <a:gd name="T15" fmla="*/ 0 h 670"/>
                  <a:gd name="T16" fmla="*/ 2570 w 2604"/>
                  <a:gd name="T17" fmla="*/ 204 h 670"/>
                  <a:gd name="T18" fmla="*/ 2604 w 2604"/>
                  <a:gd name="T19" fmla="*/ 358 h 670"/>
                  <a:gd name="T20" fmla="*/ 2604 w 2604"/>
                  <a:gd name="T21" fmla="*/ 359 h 670"/>
                  <a:gd name="T22" fmla="*/ 2100 w 2604"/>
                  <a:gd name="T23"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04" h="670">
                    <a:moveTo>
                      <a:pt x="2100" y="670"/>
                    </a:moveTo>
                    <a:lnTo>
                      <a:pt x="449" y="670"/>
                    </a:lnTo>
                    <a:cubicBezTo>
                      <a:pt x="279" y="670"/>
                      <a:pt x="122" y="589"/>
                      <a:pt x="14" y="459"/>
                    </a:cubicBezTo>
                    <a:cubicBezTo>
                      <a:pt x="4" y="427"/>
                      <a:pt x="0" y="393"/>
                      <a:pt x="0" y="358"/>
                    </a:cubicBezTo>
                    <a:cubicBezTo>
                      <a:pt x="0" y="259"/>
                      <a:pt x="38" y="169"/>
                      <a:pt x="100" y="105"/>
                    </a:cubicBezTo>
                    <a:cubicBezTo>
                      <a:pt x="157" y="44"/>
                      <a:pt x="236" y="5"/>
                      <a:pt x="323" y="0"/>
                    </a:cubicBezTo>
                    <a:cubicBezTo>
                      <a:pt x="329" y="0"/>
                      <a:pt x="335" y="0"/>
                      <a:pt x="341" y="0"/>
                    </a:cubicBezTo>
                    <a:lnTo>
                      <a:pt x="2262" y="0"/>
                    </a:lnTo>
                    <a:cubicBezTo>
                      <a:pt x="2398" y="0"/>
                      <a:pt x="2516" y="83"/>
                      <a:pt x="2570" y="204"/>
                    </a:cubicBezTo>
                    <a:cubicBezTo>
                      <a:pt x="2592" y="250"/>
                      <a:pt x="2604" y="303"/>
                      <a:pt x="2604" y="358"/>
                    </a:cubicBezTo>
                    <a:lnTo>
                      <a:pt x="2604" y="359"/>
                    </a:lnTo>
                    <a:cubicBezTo>
                      <a:pt x="2503" y="546"/>
                      <a:pt x="2314" y="670"/>
                      <a:pt x="2100" y="670"/>
                    </a:cubicBezTo>
                    <a:close/>
                  </a:path>
                </a:pathLst>
              </a:custGeom>
              <a:solidFill>
                <a:srgbClr val="DCE2E8"/>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1407">
                <a:extLst>
                  <a:ext uri="{FF2B5EF4-FFF2-40B4-BE49-F238E27FC236}">
                    <a16:creationId xmlns:a16="http://schemas.microsoft.com/office/drawing/2014/main" xmlns="" id="{CAF9E54F-1C87-42A4-86C7-A8AACCB1CD08}"/>
                  </a:ext>
                </a:extLst>
              </p:cNvPr>
              <p:cNvSpPr>
                <a:spLocks/>
              </p:cNvSpPr>
              <p:nvPr/>
            </p:nvSpPr>
            <p:spPr bwMode="auto">
              <a:xfrm>
                <a:off x="3478562" y="913387"/>
                <a:ext cx="107950" cy="107950"/>
              </a:xfrm>
              <a:custGeom>
                <a:avLst/>
                <a:gdLst>
                  <a:gd name="T0" fmla="*/ 15 w 158"/>
                  <a:gd name="T1" fmla="*/ 106 h 158"/>
                  <a:gd name="T2" fmla="*/ 52 w 158"/>
                  <a:gd name="T3" fmla="*/ 15 h 158"/>
                  <a:gd name="T4" fmla="*/ 143 w 158"/>
                  <a:gd name="T5" fmla="*/ 51 h 158"/>
                  <a:gd name="T6" fmla="*/ 107 w 158"/>
                  <a:gd name="T7" fmla="*/ 143 h 158"/>
                  <a:gd name="T8" fmla="*/ 15 w 158"/>
                  <a:gd name="T9" fmla="*/ 106 h 158"/>
                </a:gdLst>
                <a:ahLst/>
                <a:cxnLst>
                  <a:cxn ang="0">
                    <a:pos x="T0" y="T1"/>
                  </a:cxn>
                  <a:cxn ang="0">
                    <a:pos x="T2" y="T3"/>
                  </a:cxn>
                  <a:cxn ang="0">
                    <a:pos x="T4" y="T5"/>
                  </a:cxn>
                  <a:cxn ang="0">
                    <a:pos x="T6" y="T7"/>
                  </a:cxn>
                  <a:cxn ang="0">
                    <a:pos x="T8" y="T9"/>
                  </a:cxn>
                </a:cxnLst>
                <a:rect l="0" t="0" r="r" b="b"/>
                <a:pathLst>
                  <a:path w="158" h="158">
                    <a:moveTo>
                      <a:pt x="15" y="106"/>
                    </a:moveTo>
                    <a:cubicBezTo>
                      <a:pt x="0" y="71"/>
                      <a:pt x="16" y="30"/>
                      <a:pt x="52" y="15"/>
                    </a:cubicBezTo>
                    <a:cubicBezTo>
                      <a:pt x="87" y="0"/>
                      <a:pt x="128" y="16"/>
                      <a:pt x="143" y="51"/>
                    </a:cubicBezTo>
                    <a:cubicBezTo>
                      <a:pt x="158" y="87"/>
                      <a:pt x="142" y="128"/>
                      <a:pt x="107" y="143"/>
                    </a:cubicBezTo>
                    <a:cubicBezTo>
                      <a:pt x="71" y="158"/>
                      <a:pt x="30" y="142"/>
                      <a:pt x="15" y="106"/>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1408">
                <a:extLst>
                  <a:ext uri="{FF2B5EF4-FFF2-40B4-BE49-F238E27FC236}">
                    <a16:creationId xmlns:a16="http://schemas.microsoft.com/office/drawing/2014/main" xmlns="" id="{292ED11F-1F05-47F4-B142-98A9C58B41A8}"/>
                  </a:ext>
                </a:extLst>
              </p:cNvPr>
              <p:cNvSpPr>
                <a:spLocks/>
              </p:cNvSpPr>
              <p:nvPr/>
            </p:nvSpPr>
            <p:spPr bwMode="auto">
              <a:xfrm>
                <a:off x="3751612" y="1534100"/>
                <a:ext cx="95250" cy="95250"/>
              </a:xfrm>
              <a:custGeom>
                <a:avLst/>
                <a:gdLst>
                  <a:gd name="T0" fmla="*/ 1 w 140"/>
                  <a:gd name="T1" fmla="*/ 70 h 140"/>
                  <a:gd name="T2" fmla="*/ 70 w 140"/>
                  <a:gd name="T3" fmla="*/ 0 h 140"/>
                  <a:gd name="T4" fmla="*/ 140 w 140"/>
                  <a:gd name="T5" fmla="*/ 70 h 140"/>
                  <a:gd name="T6" fmla="*/ 70 w 140"/>
                  <a:gd name="T7" fmla="*/ 140 h 140"/>
                  <a:gd name="T8" fmla="*/ 1 w 140"/>
                  <a:gd name="T9" fmla="*/ 70 h 140"/>
                </a:gdLst>
                <a:ahLst/>
                <a:cxnLst>
                  <a:cxn ang="0">
                    <a:pos x="T0" y="T1"/>
                  </a:cxn>
                  <a:cxn ang="0">
                    <a:pos x="T2" y="T3"/>
                  </a:cxn>
                  <a:cxn ang="0">
                    <a:pos x="T4" y="T5"/>
                  </a:cxn>
                  <a:cxn ang="0">
                    <a:pos x="T6" y="T7"/>
                  </a:cxn>
                  <a:cxn ang="0">
                    <a:pos x="T8" y="T9"/>
                  </a:cxn>
                </a:cxnLst>
                <a:rect l="0" t="0" r="r" b="b"/>
                <a:pathLst>
                  <a:path w="140" h="140">
                    <a:moveTo>
                      <a:pt x="1" y="70"/>
                    </a:moveTo>
                    <a:cubicBezTo>
                      <a:pt x="0" y="32"/>
                      <a:pt x="32" y="0"/>
                      <a:pt x="70" y="0"/>
                    </a:cubicBezTo>
                    <a:cubicBezTo>
                      <a:pt x="109" y="0"/>
                      <a:pt x="140" y="32"/>
                      <a:pt x="140" y="70"/>
                    </a:cubicBezTo>
                    <a:cubicBezTo>
                      <a:pt x="140" y="109"/>
                      <a:pt x="109" y="140"/>
                      <a:pt x="70" y="140"/>
                    </a:cubicBezTo>
                    <a:cubicBezTo>
                      <a:pt x="32" y="140"/>
                      <a:pt x="1" y="109"/>
                      <a:pt x="1" y="70"/>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Oval 1409">
                <a:extLst>
                  <a:ext uri="{FF2B5EF4-FFF2-40B4-BE49-F238E27FC236}">
                    <a16:creationId xmlns:a16="http://schemas.microsoft.com/office/drawing/2014/main" xmlns="" id="{C4ACBB57-2482-48B1-8267-1D12680BDC71}"/>
                  </a:ext>
                </a:extLst>
              </p:cNvPr>
              <p:cNvSpPr>
                <a:spLocks noChangeArrowheads="1"/>
              </p:cNvSpPr>
              <p:nvPr/>
            </p:nvSpPr>
            <p:spPr bwMode="auto">
              <a:xfrm>
                <a:off x="3659537" y="1470600"/>
                <a:ext cx="50800" cy="50800"/>
              </a:xfrm>
              <a:prstGeom prst="ellipse">
                <a:avLst/>
              </a:pr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1410">
                <a:extLst>
                  <a:ext uri="{FF2B5EF4-FFF2-40B4-BE49-F238E27FC236}">
                    <a16:creationId xmlns:a16="http://schemas.microsoft.com/office/drawing/2014/main" xmlns="" id="{B63877C2-0B03-4C31-9593-AF73BBFE642E}"/>
                  </a:ext>
                </a:extLst>
              </p:cNvPr>
              <p:cNvSpPr>
                <a:spLocks/>
              </p:cNvSpPr>
              <p:nvPr/>
            </p:nvSpPr>
            <p:spPr bwMode="auto">
              <a:xfrm>
                <a:off x="4161187" y="643512"/>
                <a:ext cx="58738" cy="57150"/>
              </a:xfrm>
              <a:custGeom>
                <a:avLst/>
                <a:gdLst>
                  <a:gd name="T0" fmla="*/ 9 w 85"/>
                  <a:gd name="T1" fmla="*/ 57 h 85"/>
                  <a:gd name="T2" fmla="*/ 28 w 85"/>
                  <a:gd name="T3" fmla="*/ 8 h 85"/>
                  <a:gd name="T4" fmla="*/ 77 w 85"/>
                  <a:gd name="T5" fmla="*/ 28 h 85"/>
                  <a:gd name="T6" fmla="*/ 57 w 85"/>
                  <a:gd name="T7" fmla="*/ 76 h 85"/>
                  <a:gd name="T8" fmla="*/ 9 w 85"/>
                  <a:gd name="T9" fmla="*/ 57 h 85"/>
                </a:gdLst>
                <a:ahLst/>
                <a:cxnLst>
                  <a:cxn ang="0">
                    <a:pos x="T0" y="T1"/>
                  </a:cxn>
                  <a:cxn ang="0">
                    <a:pos x="T2" y="T3"/>
                  </a:cxn>
                  <a:cxn ang="0">
                    <a:pos x="T4" y="T5"/>
                  </a:cxn>
                  <a:cxn ang="0">
                    <a:pos x="T6" y="T7"/>
                  </a:cxn>
                  <a:cxn ang="0">
                    <a:pos x="T8" y="T9"/>
                  </a:cxn>
                </a:cxnLst>
                <a:rect l="0" t="0" r="r" b="b"/>
                <a:pathLst>
                  <a:path w="85" h="85">
                    <a:moveTo>
                      <a:pt x="9" y="57"/>
                    </a:moveTo>
                    <a:cubicBezTo>
                      <a:pt x="0" y="38"/>
                      <a:pt x="9" y="16"/>
                      <a:pt x="28" y="8"/>
                    </a:cubicBezTo>
                    <a:cubicBezTo>
                      <a:pt x="47" y="0"/>
                      <a:pt x="69" y="9"/>
                      <a:pt x="77" y="28"/>
                    </a:cubicBezTo>
                    <a:cubicBezTo>
                      <a:pt x="85" y="47"/>
                      <a:pt x="76" y="68"/>
                      <a:pt x="57" y="76"/>
                    </a:cubicBezTo>
                    <a:cubicBezTo>
                      <a:pt x="39" y="85"/>
                      <a:pt x="17" y="76"/>
                      <a:pt x="9" y="57"/>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1412">
                <a:extLst>
                  <a:ext uri="{FF2B5EF4-FFF2-40B4-BE49-F238E27FC236}">
                    <a16:creationId xmlns:a16="http://schemas.microsoft.com/office/drawing/2014/main" xmlns="" id="{741EC500-F68A-45B2-B302-93834B1C908A}"/>
                  </a:ext>
                </a:extLst>
              </p:cNvPr>
              <p:cNvSpPr>
                <a:spLocks/>
              </p:cNvSpPr>
              <p:nvPr/>
            </p:nvSpPr>
            <p:spPr bwMode="auto">
              <a:xfrm>
                <a:off x="4321525" y="662562"/>
                <a:ext cx="109538" cy="107950"/>
              </a:xfrm>
              <a:custGeom>
                <a:avLst/>
                <a:gdLst>
                  <a:gd name="T0" fmla="*/ 15 w 159"/>
                  <a:gd name="T1" fmla="*/ 107 h 158"/>
                  <a:gd name="T2" fmla="*/ 52 w 159"/>
                  <a:gd name="T3" fmla="*/ 15 h 158"/>
                  <a:gd name="T4" fmla="*/ 144 w 159"/>
                  <a:gd name="T5" fmla="*/ 52 h 158"/>
                  <a:gd name="T6" fmla="*/ 107 w 159"/>
                  <a:gd name="T7" fmla="*/ 143 h 158"/>
                  <a:gd name="T8" fmla="*/ 15 w 159"/>
                  <a:gd name="T9" fmla="*/ 107 h 158"/>
                </a:gdLst>
                <a:ahLst/>
                <a:cxnLst>
                  <a:cxn ang="0">
                    <a:pos x="T0" y="T1"/>
                  </a:cxn>
                  <a:cxn ang="0">
                    <a:pos x="T2" y="T3"/>
                  </a:cxn>
                  <a:cxn ang="0">
                    <a:pos x="T4" y="T5"/>
                  </a:cxn>
                  <a:cxn ang="0">
                    <a:pos x="T6" y="T7"/>
                  </a:cxn>
                  <a:cxn ang="0">
                    <a:pos x="T8" y="T9"/>
                  </a:cxn>
                </a:cxnLst>
                <a:rect l="0" t="0" r="r" b="b"/>
                <a:pathLst>
                  <a:path w="159" h="158">
                    <a:moveTo>
                      <a:pt x="15" y="107"/>
                    </a:moveTo>
                    <a:cubicBezTo>
                      <a:pt x="0" y="71"/>
                      <a:pt x="17" y="30"/>
                      <a:pt x="52" y="15"/>
                    </a:cubicBezTo>
                    <a:cubicBezTo>
                      <a:pt x="88" y="0"/>
                      <a:pt x="129" y="16"/>
                      <a:pt x="144" y="52"/>
                    </a:cubicBezTo>
                    <a:cubicBezTo>
                      <a:pt x="159" y="87"/>
                      <a:pt x="143" y="128"/>
                      <a:pt x="107" y="143"/>
                    </a:cubicBezTo>
                    <a:cubicBezTo>
                      <a:pt x="72" y="158"/>
                      <a:pt x="31" y="142"/>
                      <a:pt x="15" y="107"/>
                    </a:cubicBez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1413">
                <a:extLst>
                  <a:ext uri="{FF2B5EF4-FFF2-40B4-BE49-F238E27FC236}">
                    <a16:creationId xmlns:a16="http://schemas.microsoft.com/office/drawing/2014/main" xmlns="" id="{1F1F8D11-8F54-483D-8B79-7653089F38B4}"/>
                  </a:ext>
                </a:extLst>
              </p:cNvPr>
              <p:cNvSpPr>
                <a:spLocks/>
              </p:cNvSpPr>
              <p:nvPr/>
            </p:nvSpPr>
            <p:spPr bwMode="auto">
              <a:xfrm>
                <a:off x="5720112" y="1127700"/>
                <a:ext cx="625475" cy="382588"/>
              </a:xfrm>
              <a:custGeom>
                <a:avLst/>
                <a:gdLst>
                  <a:gd name="T0" fmla="*/ 626 w 915"/>
                  <a:gd name="T1" fmla="*/ 1 h 559"/>
                  <a:gd name="T2" fmla="*/ 413 w 915"/>
                  <a:gd name="T3" fmla="*/ 102 h 559"/>
                  <a:gd name="T4" fmla="*/ 251 w 915"/>
                  <a:gd name="T5" fmla="*/ 193 h 559"/>
                  <a:gd name="T6" fmla="*/ 0 w 915"/>
                  <a:gd name="T7" fmla="*/ 231 h 559"/>
                  <a:gd name="T8" fmla="*/ 0 w 915"/>
                  <a:gd name="T9" fmla="*/ 329 h 559"/>
                  <a:gd name="T10" fmla="*/ 241 w 915"/>
                  <a:gd name="T11" fmla="*/ 365 h 559"/>
                  <a:gd name="T12" fmla="*/ 418 w 915"/>
                  <a:gd name="T13" fmla="*/ 464 h 559"/>
                  <a:gd name="T14" fmla="*/ 628 w 915"/>
                  <a:gd name="T15" fmla="*/ 559 h 559"/>
                  <a:gd name="T16" fmla="*/ 907 w 915"/>
                  <a:gd name="T17" fmla="*/ 265 h 559"/>
                  <a:gd name="T18" fmla="*/ 626 w 915"/>
                  <a:gd name="T19" fmla="*/ 1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5" h="559">
                    <a:moveTo>
                      <a:pt x="626" y="1"/>
                    </a:moveTo>
                    <a:cubicBezTo>
                      <a:pt x="540" y="1"/>
                      <a:pt x="464" y="41"/>
                      <a:pt x="413" y="102"/>
                    </a:cubicBezTo>
                    <a:cubicBezTo>
                      <a:pt x="372" y="152"/>
                      <a:pt x="314" y="184"/>
                      <a:pt x="251" y="193"/>
                    </a:cubicBezTo>
                    <a:lnTo>
                      <a:pt x="0" y="231"/>
                    </a:lnTo>
                    <a:lnTo>
                      <a:pt x="0" y="329"/>
                    </a:lnTo>
                    <a:lnTo>
                      <a:pt x="241" y="365"/>
                    </a:lnTo>
                    <a:cubicBezTo>
                      <a:pt x="310" y="376"/>
                      <a:pt x="372" y="411"/>
                      <a:pt x="418" y="464"/>
                    </a:cubicBezTo>
                    <a:cubicBezTo>
                      <a:pt x="469" y="522"/>
                      <a:pt x="544" y="559"/>
                      <a:pt x="628" y="559"/>
                    </a:cubicBezTo>
                    <a:cubicBezTo>
                      <a:pt x="787" y="559"/>
                      <a:pt x="915" y="426"/>
                      <a:pt x="907" y="265"/>
                    </a:cubicBezTo>
                    <a:cubicBezTo>
                      <a:pt x="899" y="118"/>
                      <a:pt x="773" y="0"/>
                      <a:pt x="626" y="1"/>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Oval 1414">
                <a:extLst>
                  <a:ext uri="{FF2B5EF4-FFF2-40B4-BE49-F238E27FC236}">
                    <a16:creationId xmlns:a16="http://schemas.microsoft.com/office/drawing/2014/main" xmlns="" id="{3C145543-B59D-4200-954D-5499DCD92169}"/>
                  </a:ext>
                </a:extLst>
              </p:cNvPr>
              <p:cNvSpPr>
                <a:spLocks noChangeArrowheads="1"/>
              </p:cNvSpPr>
              <p:nvPr/>
            </p:nvSpPr>
            <p:spPr bwMode="auto">
              <a:xfrm>
                <a:off x="5986812" y="1156275"/>
                <a:ext cx="325438" cy="325438"/>
              </a:xfrm>
              <a:prstGeom prst="ellipse">
                <a:avLst/>
              </a:prstGeom>
              <a:solidFill>
                <a:srgbClr val="E5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1417">
                <a:extLst>
                  <a:ext uri="{FF2B5EF4-FFF2-40B4-BE49-F238E27FC236}">
                    <a16:creationId xmlns:a16="http://schemas.microsoft.com/office/drawing/2014/main" xmlns="" id="{EB7D0D83-6D43-4B68-BAF3-427B3A37AD0A}"/>
                  </a:ext>
                </a:extLst>
              </p:cNvPr>
              <p:cNvSpPr>
                <a:spLocks/>
              </p:cNvSpPr>
              <p:nvPr/>
            </p:nvSpPr>
            <p:spPr bwMode="auto">
              <a:xfrm>
                <a:off x="3983387" y="948312"/>
                <a:ext cx="1820863" cy="741363"/>
              </a:xfrm>
              <a:custGeom>
                <a:avLst/>
                <a:gdLst>
                  <a:gd name="T0" fmla="*/ 506 w 2663"/>
                  <a:gd name="T1" fmla="*/ 1084 h 1084"/>
                  <a:gd name="T2" fmla="*/ 0 w 2663"/>
                  <a:gd name="T3" fmla="*/ 542 h 1084"/>
                  <a:gd name="T4" fmla="*/ 506 w 2663"/>
                  <a:gd name="T5" fmla="*/ 0 h 1084"/>
                  <a:gd name="T6" fmla="*/ 2157 w 2663"/>
                  <a:gd name="T7" fmla="*/ 0 h 1084"/>
                  <a:gd name="T8" fmla="*/ 2663 w 2663"/>
                  <a:gd name="T9" fmla="*/ 542 h 1084"/>
                  <a:gd name="T10" fmla="*/ 2157 w 2663"/>
                  <a:gd name="T11" fmla="*/ 1084 h 1084"/>
                  <a:gd name="T12" fmla="*/ 506 w 2663"/>
                  <a:gd name="T13" fmla="*/ 1084 h 1084"/>
                </a:gdLst>
                <a:ahLst/>
                <a:cxnLst>
                  <a:cxn ang="0">
                    <a:pos x="T0" y="T1"/>
                  </a:cxn>
                  <a:cxn ang="0">
                    <a:pos x="T2" y="T3"/>
                  </a:cxn>
                  <a:cxn ang="0">
                    <a:pos x="T4" y="T5"/>
                  </a:cxn>
                  <a:cxn ang="0">
                    <a:pos x="T6" y="T7"/>
                  </a:cxn>
                  <a:cxn ang="0">
                    <a:pos x="T8" y="T9"/>
                  </a:cxn>
                  <a:cxn ang="0">
                    <a:pos x="T10" y="T11"/>
                  </a:cxn>
                  <a:cxn ang="0">
                    <a:pos x="T12" y="T13"/>
                  </a:cxn>
                </a:cxnLst>
                <a:rect l="0" t="0" r="r" b="b"/>
                <a:pathLst>
                  <a:path w="2663" h="1084">
                    <a:moveTo>
                      <a:pt x="506" y="1084"/>
                    </a:moveTo>
                    <a:cubicBezTo>
                      <a:pt x="227" y="1084"/>
                      <a:pt x="0" y="841"/>
                      <a:pt x="0" y="542"/>
                    </a:cubicBezTo>
                    <a:cubicBezTo>
                      <a:pt x="0" y="243"/>
                      <a:pt x="227" y="0"/>
                      <a:pt x="506" y="0"/>
                    </a:cubicBezTo>
                    <a:lnTo>
                      <a:pt x="2157" y="0"/>
                    </a:lnTo>
                    <a:cubicBezTo>
                      <a:pt x="2436" y="0"/>
                      <a:pt x="2663" y="243"/>
                      <a:pt x="2663" y="542"/>
                    </a:cubicBezTo>
                    <a:cubicBezTo>
                      <a:pt x="2663" y="841"/>
                      <a:pt x="2436" y="1084"/>
                      <a:pt x="2157" y="1084"/>
                    </a:cubicBezTo>
                    <a:lnTo>
                      <a:pt x="506" y="1084"/>
                    </a:lnTo>
                    <a:close/>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1418">
                <a:extLst>
                  <a:ext uri="{FF2B5EF4-FFF2-40B4-BE49-F238E27FC236}">
                    <a16:creationId xmlns:a16="http://schemas.microsoft.com/office/drawing/2014/main" xmlns="" id="{6CB0A41C-6427-4460-98FB-E2C7DD84442E}"/>
                  </a:ext>
                </a:extLst>
              </p:cNvPr>
              <p:cNvSpPr>
                <a:spLocks/>
              </p:cNvSpPr>
              <p:nvPr/>
            </p:nvSpPr>
            <p:spPr bwMode="auto">
              <a:xfrm>
                <a:off x="4032600" y="999112"/>
                <a:ext cx="1724025" cy="639763"/>
              </a:xfrm>
              <a:custGeom>
                <a:avLst/>
                <a:gdLst>
                  <a:gd name="T0" fmla="*/ 2072 w 2523"/>
                  <a:gd name="T1" fmla="*/ 936 h 936"/>
                  <a:gd name="T2" fmla="*/ 451 w 2523"/>
                  <a:gd name="T3" fmla="*/ 936 h 936"/>
                  <a:gd name="T4" fmla="*/ 0 w 2523"/>
                  <a:gd name="T5" fmla="*/ 484 h 936"/>
                  <a:gd name="T6" fmla="*/ 0 w 2523"/>
                  <a:gd name="T7" fmla="*/ 452 h 936"/>
                  <a:gd name="T8" fmla="*/ 451 w 2523"/>
                  <a:gd name="T9" fmla="*/ 0 h 936"/>
                  <a:gd name="T10" fmla="*/ 2072 w 2523"/>
                  <a:gd name="T11" fmla="*/ 0 h 936"/>
                  <a:gd name="T12" fmla="*/ 2523 w 2523"/>
                  <a:gd name="T13" fmla="*/ 452 h 936"/>
                  <a:gd name="T14" fmla="*/ 2523 w 2523"/>
                  <a:gd name="T15" fmla="*/ 484 h 936"/>
                  <a:gd name="T16" fmla="*/ 2072 w 2523"/>
                  <a:gd name="T17" fmla="*/ 9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3" h="936">
                    <a:moveTo>
                      <a:pt x="2072" y="936"/>
                    </a:moveTo>
                    <a:lnTo>
                      <a:pt x="451" y="936"/>
                    </a:lnTo>
                    <a:cubicBezTo>
                      <a:pt x="202" y="936"/>
                      <a:pt x="0" y="734"/>
                      <a:pt x="0" y="484"/>
                    </a:cubicBezTo>
                    <a:lnTo>
                      <a:pt x="0" y="452"/>
                    </a:lnTo>
                    <a:cubicBezTo>
                      <a:pt x="0" y="203"/>
                      <a:pt x="202" y="0"/>
                      <a:pt x="451" y="0"/>
                    </a:cubicBezTo>
                    <a:lnTo>
                      <a:pt x="2072" y="0"/>
                    </a:lnTo>
                    <a:cubicBezTo>
                      <a:pt x="2321" y="0"/>
                      <a:pt x="2523" y="203"/>
                      <a:pt x="2523" y="452"/>
                    </a:cubicBezTo>
                    <a:lnTo>
                      <a:pt x="2523" y="484"/>
                    </a:lnTo>
                    <a:cubicBezTo>
                      <a:pt x="2523" y="734"/>
                      <a:pt x="2321" y="936"/>
                      <a:pt x="2072" y="93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1433">
                <a:extLst>
                  <a:ext uri="{FF2B5EF4-FFF2-40B4-BE49-F238E27FC236}">
                    <a16:creationId xmlns:a16="http://schemas.microsoft.com/office/drawing/2014/main" xmlns="" id="{AB796397-62E3-4F88-90B8-7C93BCE6A2EE}"/>
                  </a:ext>
                </a:extLst>
              </p:cNvPr>
              <p:cNvSpPr>
                <a:spLocks noEditPoints="1"/>
              </p:cNvSpPr>
              <p:nvPr/>
            </p:nvSpPr>
            <p:spPr bwMode="auto">
              <a:xfrm>
                <a:off x="4878737" y="1253112"/>
                <a:ext cx="31750" cy="36513"/>
              </a:xfrm>
              <a:custGeom>
                <a:avLst/>
                <a:gdLst>
                  <a:gd name="T0" fmla="*/ 0 w 46"/>
                  <a:gd name="T1" fmla="*/ 26 h 52"/>
                  <a:gd name="T2" fmla="*/ 2 w 46"/>
                  <a:gd name="T3" fmla="*/ 15 h 52"/>
                  <a:gd name="T4" fmla="*/ 7 w 46"/>
                  <a:gd name="T5" fmla="*/ 7 h 52"/>
                  <a:gd name="T6" fmla="*/ 14 w 46"/>
                  <a:gd name="T7" fmla="*/ 2 h 52"/>
                  <a:gd name="T8" fmla="*/ 23 w 46"/>
                  <a:gd name="T9" fmla="*/ 0 h 52"/>
                  <a:gd name="T10" fmla="*/ 32 w 46"/>
                  <a:gd name="T11" fmla="*/ 2 h 52"/>
                  <a:gd name="T12" fmla="*/ 39 w 46"/>
                  <a:gd name="T13" fmla="*/ 7 h 52"/>
                  <a:gd name="T14" fmla="*/ 44 w 46"/>
                  <a:gd name="T15" fmla="*/ 15 h 52"/>
                  <a:gd name="T16" fmla="*/ 46 w 46"/>
                  <a:gd name="T17" fmla="*/ 26 h 52"/>
                  <a:gd name="T18" fmla="*/ 44 w 46"/>
                  <a:gd name="T19" fmla="*/ 37 h 52"/>
                  <a:gd name="T20" fmla="*/ 39 w 46"/>
                  <a:gd name="T21" fmla="*/ 46 h 52"/>
                  <a:gd name="T22" fmla="*/ 32 w 46"/>
                  <a:gd name="T23" fmla="*/ 51 h 52"/>
                  <a:gd name="T24" fmla="*/ 23 w 46"/>
                  <a:gd name="T25" fmla="*/ 52 h 52"/>
                  <a:gd name="T26" fmla="*/ 14 w 46"/>
                  <a:gd name="T27" fmla="*/ 51 h 52"/>
                  <a:gd name="T28" fmla="*/ 7 w 46"/>
                  <a:gd name="T29" fmla="*/ 46 h 52"/>
                  <a:gd name="T30" fmla="*/ 2 w 46"/>
                  <a:gd name="T31" fmla="*/ 37 h 52"/>
                  <a:gd name="T32" fmla="*/ 0 w 46"/>
                  <a:gd name="T33" fmla="*/ 26 h 52"/>
                  <a:gd name="T34" fmla="*/ 8 w 46"/>
                  <a:gd name="T35" fmla="*/ 26 h 52"/>
                  <a:gd name="T36" fmla="*/ 9 w 46"/>
                  <a:gd name="T37" fmla="*/ 34 h 52"/>
                  <a:gd name="T38" fmla="*/ 12 w 46"/>
                  <a:gd name="T39" fmla="*/ 40 h 52"/>
                  <a:gd name="T40" fmla="*/ 17 w 46"/>
                  <a:gd name="T41" fmla="*/ 44 h 52"/>
                  <a:gd name="T42" fmla="*/ 23 w 46"/>
                  <a:gd name="T43" fmla="*/ 45 h 52"/>
                  <a:gd name="T44" fmla="*/ 29 w 46"/>
                  <a:gd name="T45" fmla="*/ 44 h 52"/>
                  <a:gd name="T46" fmla="*/ 33 w 46"/>
                  <a:gd name="T47" fmla="*/ 40 h 52"/>
                  <a:gd name="T48" fmla="*/ 36 w 46"/>
                  <a:gd name="T49" fmla="*/ 34 h 52"/>
                  <a:gd name="T50" fmla="*/ 37 w 46"/>
                  <a:gd name="T51" fmla="*/ 26 h 52"/>
                  <a:gd name="T52" fmla="*/ 36 w 46"/>
                  <a:gd name="T53" fmla="*/ 18 h 52"/>
                  <a:gd name="T54" fmla="*/ 33 w 46"/>
                  <a:gd name="T55" fmla="*/ 12 h 52"/>
                  <a:gd name="T56" fmla="*/ 29 w 46"/>
                  <a:gd name="T57" fmla="*/ 8 h 52"/>
                  <a:gd name="T58" fmla="*/ 23 w 46"/>
                  <a:gd name="T59" fmla="*/ 7 h 52"/>
                  <a:gd name="T60" fmla="*/ 17 w 46"/>
                  <a:gd name="T61" fmla="*/ 8 h 52"/>
                  <a:gd name="T62" fmla="*/ 12 w 46"/>
                  <a:gd name="T63" fmla="*/ 12 h 52"/>
                  <a:gd name="T64" fmla="*/ 9 w 46"/>
                  <a:gd name="T65" fmla="*/ 18 h 52"/>
                  <a:gd name="T66" fmla="*/ 8 w 46"/>
                  <a:gd name="T67" fmla="*/ 2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6" h="52">
                    <a:moveTo>
                      <a:pt x="0" y="26"/>
                    </a:moveTo>
                    <a:cubicBezTo>
                      <a:pt x="0" y="22"/>
                      <a:pt x="0" y="18"/>
                      <a:pt x="2" y="15"/>
                    </a:cubicBezTo>
                    <a:cubicBezTo>
                      <a:pt x="3" y="12"/>
                      <a:pt x="5" y="9"/>
                      <a:pt x="7" y="7"/>
                    </a:cubicBezTo>
                    <a:cubicBezTo>
                      <a:pt x="9" y="4"/>
                      <a:pt x="11" y="3"/>
                      <a:pt x="14" y="2"/>
                    </a:cubicBezTo>
                    <a:cubicBezTo>
                      <a:pt x="17" y="0"/>
                      <a:pt x="20" y="0"/>
                      <a:pt x="23" y="0"/>
                    </a:cubicBezTo>
                    <a:cubicBezTo>
                      <a:pt x="26" y="0"/>
                      <a:pt x="29" y="0"/>
                      <a:pt x="32" y="2"/>
                    </a:cubicBezTo>
                    <a:cubicBezTo>
                      <a:pt x="34" y="3"/>
                      <a:pt x="37" y="4"/>
                      <a:pt x="39" y="7"/>
                    </a:cubicBezTo>
                    <a:cubicBezTo>
                      <a:pt x="41" y="9"/>
                      <a:pt x="43" y="12"/>
                      <a:pt x="44" y="15"/>
                    </a:cubicBezTo>
                    <a:cubicBezTo>
                      <a:pt x="45" y="18"/>
                      <a:pt x="46" y="22"/>
                      <a:pt x="46" y="26"/>
                    </a:cubicBezTo>
                    <a:cubicBezTo>
                      <a:pt x="46" y="30"/>
                      <a:pt x="45" y="34"/>
                      <a:pt x="44" y="37"/>
                    </a:cubicBezTo>
                    <a:cubicBezTo>
                      <a:pt x="43" y="41"/>
                      <a:pt x="41" y="43"/>
                      <a:pt x="39" y="46"/>
                    </a:cubicBezTo>
                    <a:cubicBezTo>
                      <a:pt x="37" y="48"/>
                      <a:pt x="34" y="50"/>
                      <a:pt x="32" y="51"/>
                    </a:cubicBezTo>
                    <a:cubicBezTo>
                      <a:pt x="29" y="52"/>
                      <a:pt x="26" y="52"/>
                      <a:pt x="23" y="52"/>
                    </a:cubicBezTo>
                    <a:cubicBezTo>
                      <a:pt x="20" y="52"/>
                      <a:pt x="17" y="52"/>
                      <a:pt x="14" y="51"/>
                    </a:cubicBezTo>
                    <a:cubicBezTo>
                      <a:pt x="11" y="50"/>
                      <a:pt x="9" y="48"/>
                      <a:pt x="7" y="46"/>
                    </a:cubicBezTo>
                    <a:cubicBezTo>
                      <a:pt x="5" y="43"/>
                      <a:pt x="3" y="41"/>
                      <a:pt x="2" y="37"/>
                    </a:cubicBezTo>
                    <a:cubicBezTo>
                      <a:pt x="0" y="34"/>
                      <a:pt x="0" y="30"/>
                      <a:pt x="0" y="26"/>
                    </a:cubicBezTo>
                    <a:close/>
                    <a:moveTo>
                      <a:pt x="8" y="26"/>
                    </a:moveTo>
                    <a:cubicBezTo>
                      <a:pt x="8" y="29"/>
                      <a:pt x="9" y="32"/>
                      <a:pt x="9" y="34"/>
                    </a:cubicBezTo>
                    <a:cubicBezTo>
                      <a:pt x="10" y="36"/>
                      <a:pt x="11" y="38"/>
                      <a:pt x="12" y="40"/>
                    </a:cubicBezTo>
                    <a:cubicBezTo>
                      <a:pt x="14" y="42"/>
                      <a:pt x="15" y="43"/>
                      <a:pt x="17" y="44"/>
                    </a:cubicBezTo>
                    <a:cubicBezTo>
                      <a:pt x="19" y="45"/>
                      <a:pt x="21" y="45"/>
                      <a:pt x="23" y="45"/>
                    </a:cubicBezTo>
                    <a:cubicBezTo>
                      <a:pt x="25" y="45"/>
                      <a:pt x="27" y="45"/>
                      <a:pt x="29" y="44"/>
                    </a:cubicBezTo>
                    <a:cubicBezTo>
                      <a:pt x="31" y="43"/>
                      <a:pt x="32" y="42"/>
                      <a:pt x="33" y="40"/>
                    </a:cubicBezTo>
                    <a:cubicBezTo>
                      <a:pt x="35" y="38"/>
                      <a:pt x="36" y="36"/>
                      <a:pt x="36" y="34"/>
                    </a:cubicBezTo>
                    <a:cubicBezTo>
                      <a:pt x="37" y="32"/>
                      <a:pt x="37" y="29"/>
                      <a:pt x="37" y="26"/>
                    </a:cubicBezTo>
                    <a:cubicBezTo>
                      <a:pt x="37" y="23"/>
                      <a:pt x="37" y="21"/>
                      <a:pt x="36" y="18"/>
                    </a:cubicBezTo>
                    <a:cubicBezTo>
                      <a:pt x="36" y="16"/>
                      <a:pt x="35" y="14"/>
                      <a:pt x="33" y="12"/>
                    </a:cubicBezTo>
                    <a:cubicBezTo>
                      <a:pt x="32" y="10"/>
                      <a:pt x="31" y="9"/>
                      <a:pt x="29" y="8"/>
                    </a:cubicBezTo>
                    <a:cubicBezTo>
                      <a:pt x="27" y="7"/>
                      <a:pt x="25" y="7"/>
                      <a:pt x="23" y="7"/>
                    </a:cubicBezTo>
                    <a:cubicBezTo>
                      <a:pt x="21" y="7"/>
                      <a:pt x="19" y="7"/>
                      <a:pt x="17" y="8"/>
                    </a:cubicBezTo>
                    <a:cubicBezTo>
                      <a:pt x="15" y="9"/>
                      <a:pt x="14" y="10"/>
                      <a:pt x="12" y="12"/>
                    </a:cubicBezTo>
                    <a:cubicBezTo>
                      <a:pt x="11" y="14"/>
                      <a:pt x="10" y="16"/>
                      <a:pt x="9" y="18"/>
                    </a:cubicBezTo>
                    <a:cubicBezTo>
                      <a:pt x="9" y="21"/>
                      <a:pt x="8" y="23"/>
                      <a:pt x="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Elipse 2057">
                <a:extLst>
                  <a:ext uri="{FF2B5EF4-FFF2-40B4-BE49-F238E27FC236}">
                    <a16:creationId xmlns:a16="http://schemas.microsoft.com/office/drawing/2014/main" xmlns="" id="{5C47A8F7-E644-4306-9D7E-ABAEE5F9EEAA}"/>
                  </a:ext>
                </a:extLst>
              </p:cNvPr>
              <p:cNvSpPr/>
              <p:nvPr/>
            </p:nvSpPr>
            <p:spPr>
              <a:xfrm>
                <a:off x="3671630" y="661118"/>
                <a:ext cx="655266" cy="627106"/>
              </a:xfrm>
              <a:prstGeom prst="ellipse">
                <a:avLst/>
              </a:prstGeom>
              <a:solidFill>
                <a:srgbClr val="DC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ángulo 2058">
                <a:extLst>
                  <a:ext uri="{FF2B5EF4-FFF2-40B4-BE49-F238E27FC236}">
                    <a16:creationId xmlns:a16="http://schemas.microsoft.com/office/drawing/2014/main" xmlns="" id="{A8D70877-B27C-41CF-AA32-4F826CAFA609}"/>
                  </a:ext>
                </a:extLst>
              </p:cNvPr>
              <p:cNvSpPr/>
              <p:nvPr/>
            </p:nvSpPr>
            <p:spPr>
              <a:xfrm>
                <a:off x="4226928" y="1000874"/>
                <a:ext cx="540030" cy="3895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2" name="Rectángulo 2059">
                <a:extLst>
                  <a:ext uri="{FF2B5EF4-FFF2-40B4-BE49-F238E27FC236}">
                    <a16:creationId xmlns:a16="http://schemas.microsoft.com/office/drawing/2014/main" xmlns="" id="{B85A0501-50AF-42D3-A186-9D3018D2A828}"/>
                  </a:ext>
                </a:extLst>
              </p:cNvPr>
              <p:cNvSpPr/>
              <p:nvPr/>
            </p:nvSpPr>
            <p:spPr>
              <a:xfrm>
                <a:off x="4226928" y="946910"/>
                <a:ext cx="662542" cy="504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1521">
                <a:extLst>
                  <a:ext uri="{FF2B5EF4-FFF2-40B4-BE49-F238E27FC236}">
                    <a16:creationId xmlns:a16="http://schemas.microsoft.com/office/drawing/2014/main" xmlns="" id="{3BC4671C-AA26-43D8-98D1-0DB068AA0C9C}"/>
                  </a:ext>
                </a:extLst>
              </p:cNvPr>
              <p:cNvSpPr>
                <a:spLocks/>
              </p:cNvSpPr>
              <p:nvPr/>
            </p:nvSpPr>
            <p:spPr bwMode="auto">
              <a:xfrm>
                <a:off x="3718275" y="711775"/>
                <a:ext cx="579438" cy="723900"/>
              </a:xfrm>
              <a:custGeom>
                <a:avLst/>
                <a:gdLst>
                  <a:gd name="T0" fmla="*/ 12 w 849"/>
                  <a:gd name="T1" fmla="*/ 406 h 1057"/>
                  <a:gd name="T2" fmla="*/ 302 w 849"/>
                  <a:gd name="T3" fmla="*/ 832 h 1057"/>
                  <a:gd name="T4" fmla="*/ 402 w 849"/>
                  <a:gd name="T5" fmla="*/ 1034 h 1057"/>
                  <a:gd name="T6" fmla="*/ 458 w 849"/>
                  <a:gd name="T7" fmla="*/ 1034 h 1057"/>
                  <a:gd name="T8" fmla="*/ 559 w 849"/>
                  <a:gd name="T9" fmla="*/ 832 h 1057"/>
                  <a:gd name="T10" fmla="*/ 849 w 849"/>
                  <a:gd name="T11" fmla="*/ 433 h 1057"/>
                  <a:gd name="T12" fmla="*/ 402 w 849"/>
                  <a:gd name="T13" fmla="*/ 16 h 1057"/>
                  <a:gd name="T14" fmla="*/ 12 w 849"/>
                  <a:gd name="T15" fmla="*/ 406 h 10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057">
                    <a:moveTo>
                      <a:pt x="12" y="406"/>
                    </a:moveTo>
                    <a:cubicBezTo>
                      <a:pt x="0" y="604"/>
                      <a:pt x="125" y="775"/>
                      <a:pt x="302" y="832"/>
                    </a:cubicBezTo>
                    <a:lnTo>
                      <a:pt x="402" y="1034"/>
                    </a:lnTo>
                    <a:cubicBezTo>
                      <a:pt x="414" y="1057"/>
                      <a:pt x="447" y="1057"/>
                      <a:pt x="458" y="1034"/>
                    </a:cubicBezTo>
                    <a:lnTo>
                      <a:pt x="559" y="832"/>
                    </a:lnTo>
                    <a:cubicBezTo>
                      <a:pt x="727" y="778"/>
                      <a:pt x="849" y="620"/>
                      <a:pt x="849" y="433"/>
                    </a:cubicBezTo>
                    <a:cubicBezTo>
                      <a:pt x="849" y="193"/>
                      <a:pt x="646" y="0"/>
                      <a:pt x="402" y="16"/>
                    </a:cubicBezTo>
                    <a:cubicBezTo>
                      <a:pt x="194" y="29"/>
                      <a:pt x="26" y="198"/>
                      <a:pt x="12" y="406"/>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Oval 1522">
                <a:extLst>
                  <a:ext uri="{FF2B5EF4-FFF2-40B4-BE49-F238E27FC236}">
                    <a16:creationId xmlns:a16="http://schemas.microsoft.com/office/drawing/2014/main" xmlns="" id="{FD7FBD14-950B-46C4-B033-5458E5866DF6}"/>
                  </a:ext>
                </a:extLst>
              </p:cNvPr>
              <p:cNvSpPr>
                <a:spLocks noChangeArrowheads="1"/>
              </p:cNvSpPr>
              <p:nvPr/>
            </p:nvSpPr>
            <p:spPr bwMode="auto">
              <a:xfrm>
                <a:off x="3821462" y="818137"/>
                <a:ext cx="381000" cy="382588"/>
              </a:xfrm>
              <a:prstGeom prst="ellipse">
                <a:avLst/>
              </a:prstGeom>
              <a:solidFill>
                <a:srgbClr val="E5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Rectángulo 2062">
                <a:extLst>
                  <a:ext uri="{FF2B5EF4-FFF2-40B4-BE49-F238E27FC236}">
                    <a16:creationId xmlns:a16="http://schemas.microsoft.com/office/drawing/2014/main" xmlns="" id="{D175EFFB-38FC-4B9E-8918-B67A37D413D6}"/>
                  </a:ext>
                </a:extLst>
              </p:cNvPr>
              <p:cNvSpPr/>
              <p:nvPr/>
            </p:nvSpPr>
            <p:spPr>
              <a:xfrm rot="1468766" flipH="1">
                <a:off x="5771146" y="1465460"/>
                <a:ext cx="46345" cy="61079"/>
              </a:xfrm>
              <a:prstGeom prst="rect">
                <a:avLst/>
              </a:prstGeom>
              <a:solidFill>
                <a:srgbClr val="DC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55" name="CuadroTexto 4798">
              <a:extLst>
                <a:ext uri="{FF2B5EF4-FFF2-40B4-BE49-F238E27FC236}">
                  <a16:creationId xmlns:a16="http://schemas.microsoft.com/office/drawing/2014/main" xmlns="" id="{EA8FC5B6-40B2-45F3-8537-14DA1EFEE7ED}"/>
                </a:ext>
              </a:extLst>
            </p:cNvPr>
            <p:cNvSpPr txBox="1"/>
            <p:nvPr/>
          </p:nvSpPr>
          <p:spPr>
            <a:xfrm>
              <a:off x="2621715" y="2510504"/>
              <a:ext cx="322363" cy="307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rPr>
                <a:t>1</a:t>
              </a:r>
            </a:p>
          </p:txBody>
        </p:sp>
        <p:sp>
          <p:nvSpPr>
            <p:cNvPr id="56" name="CuadroTexto 2090">
              <a:extLst>
                <a:ext uri="{FF2B5EF4-FFF2-40B4-BE49-F238E27FC236}">
                  <a16:creationId xmlns:a16="http://schemas.microsoft.com/office/drawing/2014/main" xmlns="" id="{14CFC357-D966-4D60-9CFE-6028EB3A0644}"/>
                </a:ext>
              </a:extLst>
            </p:cNvPr>
            <p:cNvSpPr txBox="1"/>
            <p:nvPr/>
          </p:nvSpPr>
          <p:spPr>
            <a:xfrm>
              <a:off x="3004956" y="2665133"/>
              <a:ext cx="1486501" cy="83295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900" b="1" i="0" u="none" strike="noStrike" kern="1200" cap="none" spc="0" normalizeH="0" baseline="0" noProof="0" dirty="0">
                  <a:ln>
                    <a:noFill/>
                  </a:ln>
                  <a:solidFill>
                    <a:prstClr val="black"/>
                  </a:solidFill>
                  <a:effectLst/>
                  <a:uLnTx/>
                  <a:uFillTx/>
                  <a:latin typeface="Gill Sans Infant Std"/>
                  <a:ea typeface="+mn-ea"/>
                  <a:cs typeface="Gill Sans Infant Std"/>
                </a:rPr>
                <a:t>9 000 EJM ont une assistance et une protection de qualité </a:t>
              </a:r>
              <a:r>
                <a:rPr kumimoji="0" lang="fr-FR" sz="900" b="0" i="0" u="none" strike="noStrike" kern="1200" cap="none" spc="0" normalizeH="0" baseline="0" noProof="0" dirty="0">
                  <a:ln>
                    <a:noFill/>
                  </a:ln>
                  <a:solidFill>
                    <a:prstClr val="black"/>
                  </a:solidFill>
                  <a:effectLst/>
                  <a:uLnTx/>
                  <a:uFillTx/>
                  <a:latin typeface="Gill Sans Infant Std"/>
                  <a:ea typeface="+mn-ea"/>
                  <a:cs typeface="Gill Sans Infant Std"/>
                </a:rPr>
                <a:t>à différentes étapes des routes migratoires</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700" b="1" i="0" u="none" strike="noStrike" kern="1200" cap="none" spc="0" normalizeH="0" baseline="0" noProof="0" dirty="0">
                  <a:ln>
                    <a:noFill/>
                  </a:ln>
                  <a:solidFill>
                    <a:prstClr val="black"/>
                  </a:solidFill>
                  <a:effectLst/>
                  <a:uLnTx/>
                  <a:uFillTx/>
                  <a:latin typeface="Gill Sans Infant Std" panose="020B0502020104020203" pitchFamily="34" charset="0"/>
                  <a:ea typeface="+mn-ea"/>
                  <a:cs typeface="+mn-cs"/>
                </a:rPr>
                <a:t> </a:t>
              </a:r>
            </a:p>
          </p:txBody>
        </p:sp>
        <p:pic>
          <p:nvPicPr>
            <p:cNvPr id="57" name="Imagen 1996">
              <a:extLst>
                <a:ext uri="{FF2B5EF4-FFF2-40B4-BE49-F238E27FC236}">
                  <a16:creationId xmlns:a16="http://schemas.microsoft.com/office/drawing/2014/main" xmlns="" id="{AA23D3BF-CB94-43CB-B180-0F1C63FFDC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72857" y="2809572"/>
              <a:ext cx="308358" cy="331159"/>
            </a:xfrm>
            <a:prstGeom prst="rect">
              <a:avLst/>
            </a:prstGeom>
          </p:spPr>
        </p:pic>
      </p:grpSp>
      <p:pic>
        <p:nvPicPr>
          <p:cNvPr id="76" name="Imagen 2120">
            <a:extLst>
              <a:ext uri="{FF2B5EF4-FFF2-40B4-BE49-F238E27FC236}">
                <a16:creationId xmlns:a16="http://schemas.microsoft.com/office/drawing/2014/main" xmlns="" id="{34C921CB-5B9D-4687-9091-003EFA76F5C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787654">
            <a:off x="5074188" y="4090590"/>
            <a:ext cx="1131577" cy="642295"/>
          </a:xfrm>
          <a:prstGeom prst="rect">
            <a:avLst/>
          </a:prstGeom>
        </p:spPr>
      </p:pic>
      <p:grpSp>
        <p:nvGrpSpPr>
          <p:cNvPr id="77" name="Grupo 7">
            <a:extLst>
              <a:ext uri="{FF2B5EF4-FFF2-40B4-BE49-F238E27FC236}">
                <a16:creationId xmlns:a16="http://schemas.microsoft.com/office/drawing/2014/main" xmlns="" id="{9E2AA0C4-9714-44F4-BE6E-5860F94887F9}"/>
              </a:ext>
            </a:extLst>
          </p:cNvPr>
          <p:cNvGrpSpPr/>
          <p:nvPr/>
        </p:nvGrpSpPr>
        <p:grpSpPr>
          <a:xfrm rot="10800000">
            <a:off x="5308834" y="2320480"/>
            <a:ext cx="1355861" cy="691472"/>
            <a:chOff x="5319889" y="1836105"/>
            <a:chExt cx="1401922" cy="599185"/>
          </a:xfrm>
        </p:grpSpPr>
        <p:pic>
          <p:nvPicPr>
            <p:cNvPr id="78" name="Imagen 1995">
              <a:extLst>
                <a:ext uri="{FF2B5EF4-FFF2-40B4-BE49-F238E27FC236}">
                  <a16:creationId xmlns:a16="http://schemas.microsoft.com/office/drawing/2014/main" xmlns="" id="{78AB5923-7FA0-4B65-8FF2-5C126858F26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8348" t="4881"/>
            <a:stretch/>
          </p:blipFill>
          <p:spPr>
            <a:xfrm rot="12663428">
              <a:off x="5319889" y="1836105"/>
              <a:ext cx="740254" cy="473748"/>
            </a:xfrm>
            <a:prstGeom prst="rect">
              <a:avLst/>
            </a:prstGeom>
          </p:spPr>
        </p:pic>
        <p:pic>
          <p:nvPicPr>
            <p:cNvPr id="79" name="Imagen 136">
              <a:extLst>
                <a:ext uri="{FF2B5EF4-FFF2-40B4-BE49-F238E27FC236}">
                  <a16:creationId xmlns:a16="http://schemas.microsoft.com/office/drawing/2014/main" xmlns="" id="{37F153C9-4525-4A28-9B85-F9EC61D3380A}"/>
                </a:ext>
              </a:extLst>
            </p:cNvPr>
            <p:cNvPicPr preferRelativeResize="0">
              <a:picLocks/>
            </p:cNvPicPr>
            <p:nvPr/>
          </p:nvPicPr>
          <p:blipFill rotWithShape="1">
            <a:blip r:embed="rId8" cstate="print">
              <a:extLst>
                <a:ext uri="{28A0092B-C50C-407E-A947-70E740481C1C}">
                  <a14:useLocalDpi xmlns:a14="http://schemas.microsoft.com/office/drawing/2010/main" val="0"/>
                </a:ext>
              </a:extLst>
            </a:blip>
            <a:srcRect l="51092" t="9669" b="-3"/>
            <a:stretch/>
          </p:blipFill>
          <p:spPr>
            <a:xfrm rot="1854464" flipV="1">
              <a:off x="5841464" y="2363747"/>
              <a:ext cx="880347" cy="71543"/>
            </a:xfrm>
            <a:prstGeom prst="rect">
              <a:avLst/>
            </a:prstGeom>
          </p:spPr>
        </p:pic>
      </p:grpSp>
      <p:grpSp>
        <p:nvGrpSpPr>
          <p:cNvPr id="2" name="Group 1">
            <a:extLst>
              <a:ext uri="{FF2B5EF4-FFF2-40B4-BE49-F238E27FC236}">
                <a16:creationId xmlns:a16="http://schemas.microsoft.com/office/drawing/2014/main" xmlns="" id="{98239705-39AF-4104-9874-C26AC24A2165}"/>
              </a:ext>
            </a:extLst>
          </p:cNvPr>
          <p:cNvGrpSpPr/>
          <p:nvPr/>
        </p:nvGrpSpPr>
        <p:grpSpPr>
          <a:xfrm rot="20951445">
            <a:off x="5209857" y="3515559"/>
            <a:ext cx="1477049" cy="546715"/>
            <a:chOff x="5209857" y="3515559"/>
            <a:chExt cx="1477049" cy="546715"/>
          </a:xfrm>
        </p:grpSpPr>
        <p:pic>
          <p:nvPicPr>
            <p:cNvPr id="81" name="Imagen 139">
              <a:extLst>
                <a:ext uri="{FF2B5EF4-FFF2-40B4-BE49-F238E27FC236}">
                  <a16:creationId xmlns:a16="http://schemas.microsoft.com/office/drawing/2014/main" xmlns="" id="{941641DD-3F08-4B55-AF66-47353882610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8348" t="4881"/>
            <a:stretch/>
          </p:blipFill>
          <p:spPr>
            <a:xfrm rot="21551150">
              <a:off x="5970974" y="3515559"/>
              <a:ext cx="715932" cy="546715"/>
            </a:xfrm>
            <a:prstGeom prst="rect">
              <a:avLst/>
            </a:prstGeom>
          </p:spPr>
        </p:pic>
        <p:pic>
          <p:nvPicPr>
            <p:cNvPr id="82" name="Imagen 140">
              <a:extLst>
                <a:ext uri="{FF2B5EF4-FFF2-40B4-BE49-F238E27FC236}">
                  <a16:creationId xmlns:a16="http://schemas.microsoft.com/office/drawing/2014/main" xmlns="" id="{52D59CCC-2D67-4049-9F4E-7A328AC7E46A}"/>
                </a:ext>
              </a:extLst>
            </p:cNvPr>
            <p:cNvPicPr preferRelativeResize="0">
              <a:picLocks/>
            </p:cNvPicPr>
            <p:nvPr/>
          </p:nvPicPr>
          <p:blipFill rotWithShape="1">
            <a:blip r:embed="rId8" cstate="print">
              <a:extLst>
                <a:ext uri="{28A0092B-C50C-407E-A947-70E740481C1C}">
                  <a14:useLocalDpi xmlns:a14="http://schemas.microsoft.com/office/drawing/2010/main" val="0"/>
                </a:ext>
              </a:extLst>
            </a:blip>
            <a:srcRect l="51092" t="9669" b="-3"/>
            <a:stretch/>
          </p:blipFill>
          <p:spPr>
            <a:xfrm rot="10742186" flipV="1">
              <a:off x="5209857" y="3732492"/>
              <a:ext cx="851422" cy="82562"/>
            </a:xfrm>
            <a:prstGeom prst="rect">
              <a:avLst/>
            </a:prstGeom>
          </p:spPr>
        </p:pic>
      </p:grpSp>
      <p:pic>
        <p:nvPicPr>
          <p:cNvPr id="83" name="Imagen 148">
            <a:extLst>
              <a:ext uri="{FF2B5EF4-FFF2-40B4-BE49-F238E27FC236}">
                <a16:creationId xmlns:a16="http://schemas.microsoft.com/office/drawing/2014/main" xmlns="" id="{581D0D84-D090-4C58-B1BA-5D9FB122073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360072">
            <a:off x="5172517" y="4956773"/>
            <a:ext cx="1072224" cy="642296"/>
          </a:xfrm>
          <a:prstGeom prst="rect">
            <a:avLst/>
          </a:prstGeom>
        </p:spPr>
      </p:pic>
      <p:pic>
        <p:nvPicPr>
          <p:cNvPr id="84" name="Imagen 169">
            <a:extLst>
              <a:ext uri="{FF2B5EF4-FFF2-40B4-BE49-F238E27FC236}">
                <a16:creationId xmlns:a16="http://schemas.microsoft.com/office/drawing/2014/main" xmlns="" id="{5BABA696-C1E0-482A-BF82-CEF1BA8452A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3232" y="2388701"/>
            <a:ext cx="462372" cy="262447"/>
          </a:xfrm>
          <a:prstGeom prst="rect">
            <a:avLst/>
          </a:prstGeom>
        </p:spPr>
      </p:pic>
      <p:pic>
        <p:nvPicPr>
          <p:cNvPr id="85" name="Imagen 176">
            <a:extLst>
              <a:ext uri="{FF2B5EF4-FFF2-40B4-BE49-F238E27FC236}">
                <a16:creationId xmlns:a16="http://schemas.microsoft.com/office/drawing/2014/main" xmlns="" id="{B431A9B9-0059-4DCA-8B9C-16EFE5DFE3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93511" y="3940355"/>
            <a:ext cx="462372" cy="262447"/>
          </a:xfrm>
          <a:prstGeom prst="rect">
            <a:avLst/>
          </a:prstGeom>
        </p:spPr>
      </p:pic>
      <p:pic>
        <p:nvPicPr>
          <p:cNvPr id="86" name="Imagen 177">
            <a:extLst>
              <a:ext uri="{FF2B5EF4-FFF2-40B4-BE49-F238E27FC236}">
                <a16:creationId xmlns:a16="http://schemas.microsoft.com/office/drawing/2014/main" xmlns="" id="{ED298E24-8B31-4FE8-92BF-3555A99646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09093" y="5394726"/>
            <a:ext cx="462372" cy="248434"/>
          </a:xfrm>
          <a:prstGeom prst="rect">
            <a:avLst/>
          </a:prstGeom>
        </p:spPr>
      </p:pic>
      <p:sp>
        <p:nvSpPr>
          <p:cNvPr id="87" name="CuadroTexto 161">
            <a:extLst>
              <a:ext uri="{FF2B5EF4-FFF2-40B4-BE49-F238E27FC236}">
                <a16:creationId xmlns:a16="http://schemas.microsoft.com/office/drawing/2014/main" xmlns="" id="{65CF9A3C-4C8F-4DEA-8CD4-524006B8FE8D}"/>
              </a:ext>
            </a:extLst>
          </p:cNvPr>
          <p:cNvSpPr txBox="1"/>
          <p:nvPr/>
        </p:nvSpPr>
        <p:spPr>
          <a:xfrm>
            <a:off x="5107182" y="341523"/>
            <a:ext cx="6510369" cy="861774"/>
          </a:xfrm>
          <a:prstGeom prst="rect">
            <a:avLst/>
          </a:prstGeom>
          <a:solidFill>
            <a:schemeClr val="bg1"/>
          </a:solid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accent2">
                    <a:lumMod val="75000"/>
                  </a:schemeClr>
                </a:solidFill>
                <a:effectLst/>
                <a:uLnTx/>
                <a:uFillTx/>
                <a:latin typeface="Gill Sans Infant Std"/>
                <a:ea typeface="+mn-ea"/>
                <a:cs typeface="Gill Sans Infant Std"/>
              </a:rPr>
              <a:t>Quels sont les changements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chemeClr val="accent2">
                    <a:lumMod val="75000"/>
                  </a:schemeClr>
                </a:solidFill>
                <a:effectLst/>
                <a:uLnTx/>
                <a:uFillTx/>
                <a:latin typeface="Gill Sans Infant Std"/>
                <a:ea typeface="+mn-ea"/>
                <a:cs typeface="Gill Sans Infant Std"/>
              </a:rPr>
              <a:t>que nous voulons obtenir </a:t>
            </a:r>
            <a:r>
              <a:rPr kumimoji="0" lang="fr-FR" sz="2200" b="1" i="0" u="none" strike="noStrike" kern="1200" cap="none" spc="0" normalizeH="0" baseline="0" noProof="0" dirty="0">
                <a:ln>
                  <a:noFill/>
                </a:ln>
                <a:solidFill>
                  <a:schemeClr val="accent2">
                    <a:lumMod val="75000"/>
                  </a:schemeClr>
                </a:solidFill>
                <a:effectLst/>
                <a:uLnTx/>
                <a:uFillTx/>
                <a:latin typeface="Gill Sans Infant Std"/>
                <a:ea typeface="+mn-ea"/>
                <a:cs typeface="Gill Sans Infant Std"/>
              </a:rPr>
              <a:t>?</a:t>
            </a:r>
          </a:p>
        </p:txBody>
      </p:sp>
      <p:sp>
        <p:nvSpPr>
          <p:cNvPr id="88" name="CuadroTexto 179">
            <a:extLst>
              <a:ext uri="{FF2B5EF4-FFF2-40B4-BE49-F238E27FC236}">
                <a16:creationId xmlns:a16="http://schemas.microsoft.com/office/drawing/2014/main" xmlns="" id="{091D3992-D0C3-4E7D-94FF-CA70CAAF23C3}"/>
              </a:ext>
            </a:extLst>
          </p:cNvPr>
          <p:cNvSpPr txBox="1"/>
          <p:nvPr/>
        </p:nvSpPr>
        <p:spPr>
          <a:xfrm>
            <a:off x="442081" y="1204349"/>
            <a:ext cx="2578653" cy="738664"/>
          </a:xfrm>
          <a:prstGeom prst="rect">
            <a:avLst/>
          </a:prstGeom>
          <a:solidFill>
            <a:schemeClr val="bg1"/>
          </a:solidFill>
        </p:spPr>
        <p:txBody>
          <a:bodyPr wrap="square" lIns="0" tIns="0" rIns="0" bIns="0" rtlCol="0">
            <a:spAutoFit/>
          </a:bodyPr>
          <a:lstStyle>
            <a:defPPr>
              <a:defRPr lang="en-US"/>
            </a:defPPr>
            <a:lvl1pPr>
              <a:defRPr b="1">
                <a:latin typeface="Gill Sans Infant Std"/>
                <a:cs typeface="Gill Sans Infant Std"/>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accent2">
                    <a:lumMod val="75000"/>
                  </a:schemeClr>
                </a:solidFill>
                <a:effectLst/>
                <a:uLnTx/>
                <a:uFillTx/>
                <a:latin typeface="Gill Sans Infant Std" panose="020B0502020104020203" pitchFamily="34" charset="0"/>
              </a:rPr>
              <a:t>Activités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accent2">
                    <a:lumMod val="75000"/>
                  </a:schemeClr>
                </a:solidFill>
                <a:effectLst/>
                <a:uLnTx/>
                <a:uFillTx/>
                <a:latin typeface="Gill Sans Infant Std" panose="020B0502020104020203" pitchFamily="34" charset="0"/>
              </a:rPr>
              <a:t>Qu’est-ce que nous faisons?</a:t>
            </a:r>
          </a:p>
        </p:txBody>
      </p:sp>
      <p:sp>
        <p:nvSpPr>
          <p:cNvPr id="89" name="Rectángulo 3">
            <a:extLst>
              <a:ext uri="{FF2B5EF4-FFF2-40B4-BE49-F238E27FC236}">
                <a16:creationId xmlns:a16="http://schemas.microsoft.com/office/drawing/2014/main" xmlns="" id="{D54D49A6-2A6B-4B62-834A-921CED9E2749}"/>
              </a:ext>
            </a:extLst>
          </p:cNvPr>
          <p:cNvSpPr/>
          <p:nvPr/>
        </p:nvSpPr>
        <p:spPr>
          <a:xfrm>
            <a:off x="357808" y="1974574"/>
            <a:ext cx="2661987" cy="4339650"/>
          </a:xfrm>
          <a:prstGeom prst="rect">
            <a:avLst/>
          </a:prstGeom>
          <a:noFill/>
          <a:ln w="6350">
            <a:solidFill>
              <a:schemeClr val="bg2">
                <a:lumMod val="9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rPr>
              <a:t>Prise en charge et assistance d´urgence flexible </a:t>
            </a:r>
            <a:r>
              <a:rPr kumimoji="0" lang="fr-FR" sz="1200" b="0" i="1"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rPr>
              <a:t>Guichet uniques / Centres et familles d’accueil / Équipes mobiles</a:t>
            </a: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rPr>
              <a:t>Amélioration de la qualité des services de protection </a:t>
            </a:r>
            <a:r>
              <a:rPr kumimoji="0" lang="fr-FR" sz="1200" b="0" i="1"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rPr>
              <a:t>Formations et accompagnement</a:t>
            </a:r>
            <a:endParaRPr kumimoji="0" lang="es-ES" sz="1200" b="0" i="1"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endParaRP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rPr>
              <a:t>Production et gestion des connaissances </a:t>
            </a:r>
            <a:r>
              <a:rPr kumimoji="0" lang="fr-FR" sz="1200" b="0" i="1"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rPr>
              <a:t>Profil des migrant(e)s / Cartographie / Capitalisation / Système d’information / Analyses rapides</a:t>
            </a:r>
            <a:endParaRPr kumimoji="0" lang="fr-FR" sz="1200" b="1" i="0"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endParaRP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rPr>
              <a:t>Information et sensibilisation </a:t>
            </a:r>
            <a:r>
              <a:rPr kumimoji="0" lang="fr-FR" sz="1200" b="0" i="1"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rPr>
              <a:t>Campagnes</a:t>
            </a:r>
          </a:p>
          <a:p>
            <a:pPr marL="0" marR="0" lvl="0" indent="0"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endParaRP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rPr>
              <a:t>Opérationnalisation stratégies</a:t>
            </a:r>
            <a:endParaRPr kumimoji="0" lang="fr-FR" sz="1200" b="0" i="1"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endParaRP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rPr>
              <a:t>Opérationnalisation mécanisme gestion de cas</a:t>
            </a:r>
          </a:p>
          <a:p>
            <a:pPr marL="171450" marR="0" lvl="0" indent="-17145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1200" b="1" i="0"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rPr>
              <a:t>Cadres de coordination et concertation. </a:t>
            </a:r>
            <a:endParaRPr kumimoji="0" lang="fr-FR" sz="1200" b="0" i="1" u="none" strike="noStrike" kern="1200" cap="none" spc="0" normalizeH="0" baseline="0" noProof="0" dirty="0">
              <a:ln>
                <a:noFill/>
              </a:ln>
              <a:solidFill>
                <a:schemeClr val="accent1">
                  <a:lumMod val="50000"/>
                </a:schemeClr>
              </a:solidFill>
              <a:effectLst/>
              <a:uLnTx/>
              <a:uFillTx/>
              <a:latin typeface="Gill Sans Infant Std" panose="020B0502020104020203" pitchFamily="34" charset="0"/>
              <a:cs typeface="Gill Sans Infant Std"/>
            </a:endParaRPr>
          </a:p>
        </p:txBody>
      </p:sp>
      <p:sp>
        <p:nvSpPr>
          <p:cNvPr id="90" name="CuadroTexto 180">
            <a:extLst>
              <a:ext uri="{FF2B5EF4-FFF2-40B4-BE49-F238E27FC236}">
                <a16:creationId xmlns:a16="http://schemas.microsoft.com/office/drawing/2014/main" xmlns="" id="{004887E5-EFB7-48B2-AD77-3628247F28FA}"/>
              </a:ext>
            </a:extLst>
          </p:cNvPr>
          <p:cNvSpPr txBox="1"/>
          <p:nvPr/>
        </p:nvSpPr>
        <p:spPr>
          <a:xfrm>
            <a:off x="3739411" y="1640563"/>
            <a:ext cx="1367771"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chemeClr val="accent2">
                    <a:lumMod val="75000"/>
                  </a:schemeClr>
                </a:solidFill>
                <a:effectLst/>
                <a:uLnTx/>
                <a:uFillTx/>
                <a:latin typeface="Gill Sans Infant Std" panose="020B0502020104020203" pitchFamily="34" charset="0"/>
                <a:cs typeface="Gill Sans Infant Std"/>
              </a:rPr>
              <a:t>À court terme</a:t>
            </a:r>
          </a:p>
        </p:txBody>
      </p:sp>
      <p:sp>
        <p:nvSpPr>
          <p:cNvPr id="91" name="CuadroTexto 181">
            <a:extLst>
              <a:ext uri="{FF2B5EF4-FFF2-40B4-BE49-F238E27FC236}">
                <a16:creationId xmlns:a16="http://schemas.microsoft.com/office/drawing/2014/main" xmlns="" id="{2286B970-167E-4EAB-9286-5931E175E0B8}"/>
              </a:ext>
            </a:extLst>
          </p:cNvPr>
          <p:cNvSpPr txBox="1"/>
          <p:nvPr/>
        </p:nvSpPr>
        <p:spPr>
          <a:xfrm>
            <a:off x="7235826" y="1688512"/>
            <a:ext cx="1483214" cy="230832"/>
          </a:xfrm>
          <a:prstGeom prst="rect">
            <a:avLst/>
          </a:prstGeom>
          <a:noFill/>
        </p:spPr>
        <p:txBody>
          <a:bodyPr wrap="square" lIns="0" tIns="0" rIns="0" bIns="0" rtlCol="0">
            <a:spAutoFit/>
          </a:bodyPr>
          <a:lstStyle>
            <a:defPPr>
              <a:defRPr lang="en-US"/>
            </a:defPPr>
            <a:lvl1pPr>
              <a:defRPr sz="1500" b="1">
                <a:solidFill>
                  <a:schemeClr val="accent1"/>
                </a:solidFill>
                <a:latin typeface="Gill Sans Infant Std"/>
                <a:cs typeface="Gill Sans Infant St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chemeClr val="accent2">
                    <a:lumMod val="75000"/>
                  </a:schemeClr>
                </a:solidFill>
                <a:effectLst/>
                <a:uLnTx/>
                <a:uFillTx/>
                <a:latin typeface="Gill Sans Infant Std" panose="020B0502020104020203" pitchFamily="34" charset="0"/>
              </a:rPr>
              <a:t>À moyen terme</a:t>
            </a:r>
          </a:p>
        </p:txBody>
      </p:sp>
      <p:sp>
        <p:nvSpPr>
          <p:cNvPr id="92" name="CuadroTexto 182">
            <a:extLst>
              <a:ext uri="{FF2B5EF4-FFF2-40B4-BE49-F238E27FC236}">
                <a16:creationId xmlns:a16="http://schemas.microsoft.com/office/drawing/2014/main" xmlns="" id="{38608E62-5745-46A6-86C5-2A1188578500}"/>
              </a:ext>
            </a:extLst>
          </p:cNvPr>
          <p:cNvSpPr txBox="1"/>
          <p:nvPr/>
        </p:nvSpPr>
        <p:spPr>
          <a:xfrm>
            <a:off x="10191547" y="1694872"/>
            <a:ext cx="1354690" cy="2308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500" b="1" i="0" u="none" strike="noStrike" kern="1200" cap="none" spc="0" normalizeH="0" baseline="0" noProof="0" dirty="0">
                <a:ln>
                  <a:noFill/>
                </a:ln>
                <a:solidFill>
                  <a:schemeClr val="accent2">
                    <a:lumMod val="75000"/>
                  </a:schemeClr>
                </a:solidFill>
                <a:effectLst/>
                <a:uLnTx/>
                <a:uFillTx/>
                <a:latin typeface="Gill Sans Infant Std" panose="020B0502020104020203" pitchFamily="34" charset="0"/>
                <a:cs typeface="Gill Sans Infant Std"/>
              </a:rPr>
              <a:t>À long terme</a:t>
            </a:r>
          </a:p>
        </p:txBody>
      </p:sp>
      <p:sp>
        <p:nvSpPr>
          <p:cNvPr id="93" name="Rectángulo 183">
            <a:extLst>
              <a:ext uri="{FF2B5EF4-FFF2-40B4-BE49-F238E27FC236}">
                <a16:creationId xmlns:a16="http://schemas.microsoft.com/office/drawing/2014/main" xmlns="" id="{C46576BE-76EA-4DAC-80F0-C96FBF4F0A8A}"/>
              </a:ext>
            </a:extLst>
          </p:cNvPr>
          <p:cNvSpPr/>
          <p:nvPr/>
        </p:nvSpPr>
        <p:spPr>
          <a:xfrm>
            <a:off x="3464580" y="2002404"/>
            <a:ext cx="1887744" cy="101566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1" i="0" u="none" strike="noStrike" kern="1200" cap="none" spc="0" normalizeH="0" baseline="0" noProof="0" dirty="0">
                <a:ln>
                  <a:noFill/>
                </a:ln>
                <a:solidFill>
                  <a:prstClr val="black"/>
                </a:solidFill>
                <a:effectLst/>
                <a:uLnTx/>
                <a:uFillTx/>
                <a:latin typeface="Gill Sans Infant Std" panose="020B0502020104020203" pitchFamily="34" charset="0"/>
              </a:rPr>
              <a:t>1 000 </a:t>
            </a:r>
            <a:r>
              <a:rPr kumimoji="0" lang="fr-FR" sz="1200" b="1" i="0" u="none" strike="noStrike" kern="1200" cap="none" spc="0" normalizeH="0" baseline="0" noProof="0" dirty="0">
                <a:ln>
                  <a:noFill/>
                </a:ln>
                <a:solidFill>
                  <a:prstClr val="black"/>
                </a:solidFill>
                <a:effectLst/>
                <a:uLnTx/>
                <a:uFillTx/>
                <a:latin typeface="Gill Sans Infant Std" panose="020B0502020104020203" pitchFamily="34" charset="0"/>
              </a:rPr>
              <a:t>EJM vulnérables avec accès </a:t>
            </a:r>
            <a:r>
              <a:rPr kumimoji="0" lang="fr-FR" sz="1200" b="0" i="0" u="none" strike="noStrike" kern="1200" cap="none" spc="0" normalizeH="0" baseline="0" noProof="0" dirty="0">
                <a:ln>
                  <a:noFill/>
                </a:ln>
                <a:solidFill>
                  <a:prstClr val="black"/>
                </a:solidFill>
                <a:effectLst/>
                <a:uLnTx/>
                <a:uFillTx/>
                <a:latin typeface="Gill Sans Infant Std" panose="020B0502020104020203" pitchFamily="34" charset="0"/>
              </a:rPr>
              <a:t>à des services de protection de qualité et/ou  une </a:t>
            </a:r>
            <a:r>
              <a:rPr kumimoji="0" lang="fr-FR" sz="1200" b="1" i="0" u="none" strike="noStrike" kern="1200" cap="none" spc="0" normalizeH="0" baseline="0" noProof="0" dirty="0">
                <a:ln>
                  <a:noFill/>
                </a:ln>
                <a:solidFill>
                  <a:prstClr val="black"/>
                </a:solidFill>
                <a:effectLst/>
                <a:uLnTx/>
                <a:uFillTx/>
                <a:latin typeface="Gill Sans Infant Std" panose="020B0502020104020203" pitchFamily="34" charset="0"/>
              </a:rPr>
              <a:t>assistance adaptée à leurs besoins</a:t>
            </a:r>
            <a:endParaRPr kumimoji="0" lang="fr-FR" sz="1200" b="0" i="0" u="none" strike="noStrike" kern="1200" cap="none" spc="0" normalizeH="0" baseline="0" noProof="0" dirty="0">
              <a:ln>
                <a:noFill/>
              </a:ln>
              <a:solidFill>
                <a:prstClr val="black"/>
              </a:solidFill>
              <a:effectLst/>
              <a:uLnTx/>
              <a:uFillTx/>
              <a:latin typeface="Gill Sans Infant Std" panose="020B0502020104020203" pitchFamily="34" charset="0"/>
            </a:endParaRPr>
          </a:p>
        </p:txBody>
      </p:sp>
      <p:sp>
        <p:nvSpPr>
          <p:cNvPr id="94" name="CuadroTexto 184">
            <a:extLst>
              <a:ext uri="{FF2B5EF4-FFF2-40B4-BE49-F238E27FC236}">
                <a16:creationId xmlns:a16="http://schemas.microsoft.com/office/drawing/2014/main" xmlns="" id="{6E654AD0-EB4E-4269-9EBC-D9A31F655AD1}"/>
              </a:ext>
            </a:extLst>
          </p:cNvPr>
          <p:cNvSpPr txBox="1"/>
          <p:nvPr/>
        </p:nvSpPr>
        <p:spPr>
          <a:xfrm>
            <a:off x="3472070" y="3498574"/>
            <a:ext cx="1812265" cy="1107996"/>
          </a:xfrm>
          <a:prstGeom prst="rect">
            <a:avLst/>
          </a:prstGeom>
        </p:spPr>
        <p:txBody>
          <a:bodyPr wrap="square">
            <a:spAutoFit/>
          </a:bodyPr>
          <a:lstStyle>
            <a:defPPr>
              <a:defRPr lang="es-ES"/>
            </a:defPPr>
            <a:lvl1pPr algn="just">
              <a:defRPr sz="1200" b="1">
                <a:latin typeface="Gill Sans MT" panose="020B0502020104020203" pitchFamily="3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11 190 acteurs clés </a:t>
            </a:r>
            <a:r>
              <a:rPr kumimoji="0" lang="fr-FR"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sont</a:t>
            </a:r>
            <a:r>
              <a:rPr kumimoji="0" lang="fr-FR" sz="1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sensibilisées </a:t>
            </a:r>
            <a:r>
              <a:rPr kumimoji="0" lang="fr-FR"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et</a:t>
            </a:r>
            <a:r>
              <a:rPr kumimoji="0" lang="fr-FR" sz="1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informés </a:t>
            </a:r>
            <a:r>
              <a:rPr kumimoji="0" lang="fr-FR"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sur les besoins et les vulnérabilités des EJM et voient leurs </a:t>
            </a:r>
            <a:r>
              <a:rPr kumimoji="0" lang="fr-FR" sz="1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capacités renforcées</a:t>
            </a:r>
            <a:r>
              <a:rPr kumimoji="0" lang="fr-FR"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(dont EJM)</a:t>
            </a:r>
          </a:p>
        </p:txBody>
      </p:sp>
      <p:sp>
        <p:nvSpPr>
          <p:cNvPr id="95" name="CuadroTexto 185">
            <a:extLst>
              <a:ext uri="{FF2B5EF4-FFF2-40B4-BE49-F238E27FC236}">
                <a16:creationId xmlns:a16="http://schemas.microsoft.com/office/drawing/2014/main" xmlns="" id="{283BDDFE-7B77-43BF-A3E7-ADC0E760B619}"/>
              </a:ext>
            </a:extLst>
          </p:cNvPr>
          <p:cNvSpPr txBox="1"/>
          <p:nvPr/>
        </p:nvSpPr>
        <p:spPr>
          <a:xfrm>
            <a:off x="3499831" y="4979455"/>
            <a:ext cx="1870143" cy="1154162"/>
          </a:xfrm>
          <a:prstGeom prst="rect">
            <a:avLst/>
          </a:prstGeom>
        </p:spPr>
        <p:txBody>
          <a:bodyPr wrap="square">
            <a:spAutoFit/>
          </a:bodyPr>
          <a:lstStyle>
            <a:defPPr>
              <a:defRPr lang="es-ES"/>
            </a:defPPr>
            <a:lvl1pPr algn="just">
              <a:defRPr sz="1200" b="1">
                <a:latin typeface="Gill Sans MT" panose="020B0502020104020203" pitchFamily="34" charset="0"/>
              </a:defRPr>
            </a:lvl1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Stratégies, cadres et mécanismes </a:t>
            </a:r>
            <a:r>
              <a:rPr kumimoji="0" lang="fr-FR"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formels et informels</a:t>
            </a:r>
            <a:r>
              <a:rPr kumimoji="0" lang="fr-FR" sz="1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de coordination </a:t>
            </a:r>
            <a:r>
              <a:rPr kumimoji="0" lang="fr-FR" sz="1100" b="0"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sont développés et mis en œuvre au niveau </a:t>
            </a:r>
            <a:r>
              <a:rPr kumimoji="0" lang="fr-FR" sz="1100"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régional, national et local</a:t>
            </a:r>
            <a:r>
              <a:rPr kumimoji="0" lang="fr-FR" b="1" i="0" u="none" strike="noStrike" kern="1200" cap="none" spc="0" normalizeH="0" baseline="0" noProof="0" dirty="0">
                <a:ln>
                  <a:noFill/>
                </a:ln>
                <a:solidFill>
                  <a:prstClr val="black"/>
                </a:solidFill>
                <a:effectLst/>
                <a:uLnTx/>
                <a:uFillTx/>
                <a:latin typeface="Gill Sans MT" panose="020B0502020104020203" pitchFamily="34" charset="0"/>
                <a:ea typeface="+mn-ea"/>
                <a:cs typeface="+mn-cs"/>
              </a:rPr>
              <a:t> </a:t>
            </a:r>
          </a:p>
        </p:txBody>
      </p:sp>
      <p:grpSp>
        <p:nvGrpSpPr>
          <p:cNvPr id="96" name="Grupo 5">
            <a:extLst>
              <a:ext uri="{FF2B5EF4-FFF2-40B4-BE49-F238E27FC236}">
                <a16:creationId xmlns:a16="http://schemas.microsoft.com/office/drawing/2014/main" xmlns="" id="{0033830D-3CF0-4829-804F-F956876B65AB}"/>
              </a:ext>
            </a:extLst>
          </p:cNvPr>
          <p:cNvGrpSpPr/>
          <p:nvPr/>
        </p:nvGrpSpPr>
        <p:grpSpPr>
          <a:xfrm rot="20267133">
            <a:off x="8702760" y="3550244"/>
            <a:ext cx="1663114" cy="2672650"/>
            <a:chOff x="9002713" y="3692526"/>
            <a:chExt cx="1719614" cy="2315947"/>
          </a:xfrm>
        </p:grpSpPr>
        <p:sp>
          <p:nvSpPr>
            <p:cNvPr id="97" name="Freeform 1415">
              <a:extLst>
                <a:ext uri="{FF2B5EF4-FFF2-40B4-BE49-F238E27FC236}">
                  <a16:creationId xmlns:a16="http://schemas.microsoft.com/office/drawing/2014/main" xmlns="" id="{B6AA7851-7D29-44A3-B651-76F8940DB4B0}"/>
                </a:ext>
              </a:extLst>
            </p:cNvPr>
            <p:cNvSpPr>
              <a:spLocks/>
            </p:cNvSpPr>
            <p:nvPr/>
          </p:nvSpPr>
          <p:spPr bwMode="auto">
            <a:xfrm>
              <a:off x="9002713" y="3692526"/>
              <a:ext cx="331788" cy="330200"/>
            </a:xfrm>
            <a:custGeom>
              <a:avLst/>
              <a:gdLst>
                <a:gd name="T0" fmla="*/ 480 w 484"/>
                <a:gd name="T1" fmla="*/ 242 h 484"/>
                <a:gd name="T2" fmla="*/ 477 w 484"/>
                <a:gd name="T3" fmla="*/ 242 h 484"/>
                <a:gd name="T4" fmla="*/ 408 w 484"/>
                <a:gd name="T5" fmla="*/ 408 h 484"/>
                <a:gd name="T6" fmla="*/ 242 w 484"/>
                <a:gd name="T7" fmla="*/ 477 h 484"/>
                <a:gd name="T8" fmla="*/ 76 w 484"/>
                <a:gd name="T9" fmla="*/ 408 h 484"/>
                <a:gd name="T10" fmla="*/ 7 w 484"/>
                <a:gd name="T11" fmla="*/ 242 h 484"/>
                <a:gd name="T12" fmla="*/ 76 w 484"/>
                <a:gd name="T13" fmla="*/ 76 h 484"/>
                <a:gd name="T14" fmla="*/ 242 w 484"/>
                <a:gd name="T15" fmla="*/ 7 h 484"/>
                <a:gd name="T16" fmla="*/ 408 w 484"/>
                <a:gd name="T17" fmla="*/ 76 h 484"/>
                <a:gd name="T18" fmla="*/ 477 w 484"/>
                <a:gd name="T19" fmla="*/ 242 h 484"/>
                <a:gd name="T20" fmla="*/ 480 w 484"/>
                <a:gd name="T21" fmla="*/ 242 h 484"/>
                <a:gd name="T22" fmla="*/ 484 w 484"/>
                <a:gd name="T23" fmla="*/ 242 h 484"/>
                <a:gd name="T24" fmla="*/ 242 w 484"/>
                <a:gd name="T25" fmla="*/ 0 h 484"/>
                <a:gd name="T26" fmla="*/ 0 w 484"/>
                <a:gd name="T27" fmla="*/ 242 h 484"/>
                <a:gd name="T28" fmla="*/ 242 w 484"/>
                <a:gd name="T29" fmla="*/ 484 h 484"/>
                <a:gd name="T30" fmla="*/ 484 w 484"/>
                <a:gd name="T31" fmla="*/ 242 h 484"/>
                <a:gd name="T32" fmla="*/ 480 w 484"/>
                <a:gd name="T33" fmla="*/ 242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84" h="484">
                  <a:moveTo>
                    <a:pt x="480" y="242"/>
                  </a:moveTo>
                  <a:lnTo>
                    <a:pt x="477" y="242"/>
                  </a:lnTo>
                  <a:cubicBezTo>
                    <a:pt x="477" y="307"/>
                    <a:pt x="451" y="366"/>
                    <a:pt x="408" y="408"/>
                  </a:cubicBezTo>
                  <a:cubicBezTo>
                    <a:pt x="366" y="451"/>
                    <a:pt x="307" y="477"/>
                    <a:pt x="242" y="477"/>
                  </a:cubicBezTo>
                  <a:cubicBezTo>
                    <a:pt x="177" y="477"/>
                    <a:pt x="118" y="451"/>
                    <a:pt x="76" y="408"/>
                  </a:cubicBezTo>
                  <a:cubicBezTo>
                    <a:pt x="33" y="366"/>
                    <a:pt x="7" y="307"/>
                    <a:pt x="7" y="242"/>
                  </a:cubicBezTo>
                  <a:cubicBezTo>
                    <a:pt x="7" y="177"/>
                    <a:pt x="33" y="118"/>
                    <a:pt x="76" y="76"/>
                  </a:cubicBezTo>
                  <a:cubicBezTo>
                    <a:pt x="118" y="33"/>
                    <a:pt x="177" y="7"/>
                    <a:pt x="242" y="7"/>
                  </a:cubicBezTo>
                  <a:cubicBezTo>
                    <a:pt x="307" y="7"/>
                    <a:pt x="366" y="33"/>
                    <a:pt x="408" y="76"/>
                  </a:cubicBezTo>
                  <a:cubicBezTo>
                    <a:pt x="451" y="118"/>
                    <a:pt x="477" y="177"/>
                    <a:pt x="477" y="242"/>
                  </a:cubicBezTo>
                  <a:lnTo>
                    <a:pt x="480" y="242"/>
                  </a:lnTo>
                  <a:lnTo>
                    <a:pt x="484" y="242"/>
                  </a:lnTo>
                  <a:cubicBezTo>
                    <a:pt x="484" y="109"/>
                    <a:pt x="375" y="0"/>
                    <a:pt x="242" y="0"/>
                  </a:cubicBezTo>
                  <a:cubicBezTo>
                    <a:pt x="109" y="0"/>
                    <a:pt x="0" y="109"/>
                    <a:pt x="0" y="242"/>
                  </a:cubicBezTo>
                  <a:cubicBezTo>
                    <a:pt x="0" y="375"/>
                    <a:pt x="109" y="484"/>
                    <a:pt x="242" y="484"/>
                  </a:cubicBezTo>
                  <a:cubicBezTo>
                    <a:pt x="375" y="484"/>
                    <a:pt x="484" y="375"/>
                    <a:pt x="484" y="242"/>
                  </a:cubicBezTo>
                  <a:lnTo>
                    <a:pt x="480" y="2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Rectángulo 4775">
              <a:extLst>
                <a:ext uri="{FF2B5EF4-FFF2-40B4-BE49-F238E27FC236}">
                  <a16:creationId xmlns:a16="http://schemas.microsoft.com/office/drawing/2014/main" xmlns="" id="{C8C7D99D-DB1D-4E34-A783-10F6C64FFE94}"/>
                </a:ext>
              </a:extLst>
            </p:cNvPr>
            <p:cNvSpPr/>
            <p:nvPr/>
          </p:nvSpPr>
          <p:spPr>
            <a:xfrm rot="12935488">
              <a:off x="9552229" y="4718189"/>
              <a:ext cx="405153" cy="127060"/>
            </a:xfrm>
            <a:prstGeom prst="rect">
              <a:avLst/>
            </a:prstGeom>
            <a:solidFill>
              <a:srgbClr val="FF4B4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Freeform 1940">
              <a:extLst>
                <a:ext uri="{FF2B5EF4-FFF2-40B4-BE49-F238E27FC236}">
                  <a16:creationId xmlns:a16="http://schemas.microsoft.com/office/drawing/2014/main" xmlns="" id="{EABE8362-45EE-41F3-B5F7-83521E454D2C}"/>
                </a:ext>
              </a:extLst>
            </p:cNvPr>
            <p:cNvSpPr>
              <a:spLocks/>
            </p:cNvSpPr>
            <p:nvPr/>
          </p:nvSpPr>
          <p:spPr bwMode="auto">
            <a:xfrm rot="13703118">
              <a:off x="10383396" y="4077969"/>
              <a:ext cx="407987" cy="269875"/>
            </a:xfrm>
            <a:custGeom>
              <a:avLst/>
              <a:gdLst>
                <a:gd name="T0" fmla="*/ 432 w 517"/>
                <a:gd name="T1" fmla="*/ 330 h 330"/>
                <a:gd name="T2" fmla="*/ 403 w 517"/>
                <a:gd name="T3" fmla="*/ 324 h 330"/>
                <a:gd name="T4" fmla="*/ 0 w 517"/>
                <a:gd name="T5" fmla="*/ 156 h 330"/>
                <a:gd name="T6" fmla="*/ 0 w 517"/>
                <a:gd name="T7" fmla="*/ 41 h 330"/>
                <a:gd name="T8" fmla="*/ 14 w 517"/>
                <a:gd name="T9" fmla="*/ 0 h 330"/>
                <a:gd name="T10" fmla="*/ 202 w 517"/>
                <a:gd name="T11" fmla="*/ 78 h 330"/>
                <a:gd name="T12" fmla="*/ 214 w 517"/>
                <a:gd name="T13" fmla="*/ 83 h 330"/>
                <a:gd name="T14" fmla="*/ 461 w 517"/>
                <a:gd name="T15" fmla="*/ 186 h 330"/>
                <a:gd name="T16" fmla="*/ 501 w 517"/>
                <a:gd name="T17" fmla="*/ 284 h 330"/>
                <a:gd name="T18" fmla="*/ 500 w 517"/>
                <a:gd name="T19" fmla="*/ 286 h 330"/>
                <a:gd name="T20" fmla="*/ 484 w 517"/>
                <a:gd name="T21" fmla="*/ 309 h 330"/>
                <a:gd name="T22" fmla="*/ 432 w 517"/>
                <a:gd name="T23" fmla="*/ 33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7" h="330">
                  <a:moveTo>
                    <a:pt x="432" y="330"/>
                  </a:moveTo>
                  <a:cubicBezTo>
                    <a:pt x="422" y="330"/>
                    <a:pt x="412" y="328"/>
                    <a:pt x="403" y="324"/>
                  </a:cubicBezTo>
                  <a:lnTo>
                    <a:pt x="0" y="156"/>
                  </a:lnTo>
                  <a:lnTo>
                    <a:pt x="0" y="41"/>
                  </a:lnTo>
                  <a:cubicBezTo>
                    <a:pt x="5" y="27"/>
                    <a:pt x="10" y="14"/>
                    <a:pt x="14" y="0"/>
                  </a:cubicBezTo>
                  <a:lnTo>
                    <a:pt x="202" y="78"/>
                  </a:lnTo>
                  <a:lnTo>
                    <a:pt x="214" y="83"/>
                  </a:lnTo>
                  <a:lnTo>
                    <a:pt x="461" y="186"/>
                  </a:lnTo>
                  <a:cubicBezTo>
                    <a:pt x="499" y="202"/>
                    <a:pt x="517" y="246"/>
                    <a:pt x="501" y="284"/>
                  </a:cubicBezTo>
                  <a:cubicBezTo>
                    <a:pt x="501" y="284"/>
                    <a:pt x="500" y="285"/>
                    <a:pt x="500" y="286"/>
                  </a:cubicBezTo>
                  <a:cubicBezTo>
                    <a:pt x="496" y="295"/>
                    <a:pt x="491" y="302"/>
                    <a:pt x="484" y="309"/>
                  </a:cubicBezTo>
                  <a:cubicBezTo>
                    <a:pt x="470" y="322"/>
                    <a:pt x="451" y="330"/>
                    <a:pt x="432" y="330"/>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1961">
              <a:extLst>
                <a:ext uri="{FF2B5EF4-FFF2-40B4-BE49-F238E27FC236}">
                  <a16:creationId xmlns:a16="http://schemas.microsoft.com/office/drawing/2014/main" xmlns="" id="{F53E3454-EA4B-4300-93D2-0E0318B37D95}"/>
                </a:ext>
              </a:extLst>
            </p:cNvPr>
            <p:cNvSpPr>
              <a:spLocks/>
            </p:cNvSpPr>
            <p:nvPr/>
          </p:nvSpPr>
          <p:spPr bwMode="auto">
            <a:xfrm rot="14099228">
              <a:off x="9260683" y="4199628"/>
              <a:ext cx="665162" cy="1138238"/>
            </a:xfrm>
            <a:custGeom>
              <a:avLst/>
              <a:gdLst>
                <a:gd name="T0" fmla="*/ 172 w 973"/>
                <a:gd name="T1" fmla="*/ 0 h 1664"/>
                <a:gd name="T2" fmla="*/ 0 w 973"/>
                <a:gd name="T3" fmla="*/ 146 h 1664"/>
                <a:gd name="T4" fmla="*/ 749 w 973"/>
                <a:gd name="T5" fmla="*/ 1664 h 1664"/>
                <a:gd name="T6" fmla="*/ 973 w 973"/>
                <a:gd name="T7" fmla="*/ 1664 h 1664"/>
                <a:gd name="T8" fmla="*/ 172 w 973"/>
                <a:gd name="T9" fmla="*/ 0 h 1664"/>
              </a:gdLst>
              <a:ahLst/>
              <a:cxnLst>
                <a:cxn ang="0">
                  <a:pos x="T0" y="T1"/>
                </a:cxn>
                <a:cxn ang="0">
                  <a:pos x="T2" y="T3"/>
                </a:cxn>
                <a:cxn ang="0">
                  <a:pos x="T4" y="T5"/>
                </a:cxn>
                <a:cxn ang="0">
                  <a:pos x="T6" y="T7"/>
                </a:cxn>
                <a:cxn ang="0">
                  <a:pos x="T8" y="T9"/>
                </a:cxn>
              </a:cxnLst>
              <a:rect l="0" t="0" r="r" b="b"/>
              <a:pathLst>
                <a:path w="973" h="1664">
                  <a:moveTo>
                    <a:pt x="172" y="0"/>
                  </a:moveTo>
                  <a:lnTo>
                    <a:pt x="0" y="146"/>
                  </a:lnTo>
                  <a:cubicBezTo>
                    <a:pt x="425" y="524"/>
                    <a:pt x="706" y="1061"/>
                    <a:pt x="749" y="1664"/>
                  </a:cubicBezTo>
                  <a:lnTo>
                    <a:pt x="973" y="1664"/>
                  </a:lnTo>
                  <a:cubicBezTo>
                    <a:pt x="930" y="1006"/>
                    <a:pt x="630" y="418"/>
                    <a:pt x="172" y="0"/>
                  </a:cubicBezTo>
                </a:path>
              </a:pathLst>
            </a:custGeom>
            <a:solidFill>
              <a:srgbClr val="FF4B4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Oval 1962">
              <a:extLst>
                <a:ext uri="{FF2B5EF4-FFF2-40B4-BE49-F238E27FC236}">
                  <a16:creationId xmlns:a16="http://schemas.microsoft.com/office/drawing/2014/main" xmlns="" id="{93B03292-A256-4347-9B79-E6C21D95C545}"/>
                </a:ext>
              </a:extLst>
            </p:cNvPr>
            <p:cNvSpPr>
              <a:spLocks noChangeArrowheads="1"/>
            </p:cNvSpPr>
            <p:nvPr/>
          </p:nvSpPr>
          <p:spPr bwMode="auto">
            <a:xfrm rot="14099228">
              <a:off x="10350234" y="3764112"/>
              <a:ext cx="341312" cy="341313"/>
            </a:xfrm>
            <a:prstGeom prst="ellipse">
              <a:avLst/>
            </a:prstGeom>
            <a:solidFill>
              <a:srgbClr val="E5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1963">
              <a:extLst>
                <a:ext uri="{FF2B5EF4-FFF2-40B4-BE49-F238E27FC236}">
                  <a16:creationId xmlns:a16="http://schemas.microsoft.com/office/drawing/2014/main" xmlns="" id="{3EA01AD4-7649-4B2A-9759-042129918C7C}"/>
                </a:ext>
              </a:extLst>
            </p:cNvPr>
            <p:cNvSpPr>
              <a:spLocks/>
            </p:cNvSpPr>
            <p:nvPr/>
          </p:nvSpPr>
          <p:spPr bwMode="auto">
            <a:xfrm rot="14099228">
              <a:off x="10345471" y="3759350"/>
              <a:ext cx="350837" cy="350838"/>
            </a:xfrm>
            <a:custGeom>
              <a:avLst/>
              <a:gdLst>
                <a:gd name="T0" fmla="*/ 506 w 513"/>
                <a:gd name="T1" fmla="*/ 256 h 513"/>
                <a:gd name="T2" fmla="*/ 500 w 513"/>
                <a:gd name="T3" fmla="*/ 256 h 513"/>
                <a:gd name="T4" fmla="*/ 429 w 513"/>
                <a:gd name="T5" fmla="*/ 428 h 513"/>
                <a:gd name="T6" fmla="*/ 257 w 513"/>
                <a:gd name="T7" fmla="*/ 500 h 513"/>
                <a:gd name="T8" fmla="*/ 84 w 513"/>
                <a:gd name="T9" fmla="*/ 428 h 513"/>
                <a:gd name="T10" fmla="*/ 13 w 513"/>
                <a:gd name="T11" fmla="*/ 256 h 513"/>
                <a:gd name="T12" fmla="*/ 84 w 513"/>
                <a:gd name="T13" fmla="*/ 84 h 513"/>
                <a:gd name="T14" fmla="*/ 257 w 513"/>
                <a:gd name="T15" fmla="*/ 13 h 513"/>
                <a:gd name="T16" fmla="*/ 429 w 513"/>
                <a:gd name="T17" fmla="*/ 84 h 513"/>
                <a:gd name="T18" fmla="*/ 500 w 513"/>
                <a:gd name="T19" fmla="*/ 256 h 513"/>
                <a:gd name="T20" fmla="*/ 506 w 513"/>
                <a:gd name="T21" fmla="*/ 256 h 513"/>
                <a:gd name="T22" fmla="*/ 513 w 513"/>
                <a:gd name="T23" fmla="*/ 256 h 513"/>
                <a:gd name="T24" fmla="*/ 257 w 513"/>
                <a:gd name="T25" fmla="*/ 0 h 513"/>
                <a:gd name="T26" fmla="*/ 0 w 513"/>
                <a:gd name="T27" fmla="*/ 256 h 513"/>
                <a:gd name="T28" fmla="*/ 257 w 513"/>
                <a:gd name="T29" fmla="*/ 513 h 513"/>
                <a:gd name="T30" fmla="*/ 513 w 513"/>
                <a:gd name="T31" fmla="*/ 256 h 513"/>
                <a:gd name="T32" fmla="*/ 506 w 513"/>
                <a:gd name="T33" fmla="*/ 256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3" h="513">
                  <a:moveTo>
                    <a:pt x="506" y="256"/>
                  </a:moveTo>
                  <a:lnTo>
                    <a:pt x="500" y="256"/>
                  </a:lnTo>
                  <a:cubicBezTo>
                    <a:pt x="500" y="324"/>
                    <a:pt x="473" y="384"/>
                    <a:pt x="429" y="428"/>
                  </a:cubicBezTo>
                  <a:cubicBezTo>
                    <a:pt x="385" y="472"/>
                    <a:pt x="324" y="500"/>
                    <a:pt x="257" y="500"/>
                  </a:cubicBezTo>
                  <a:cubicBezTo>
                    <a:pt x="189" y="500"/>
                    <a:pt x="128" y="472"/>
                    <a:pt x="84" y="428"/>
                  </a:cubicBezTo>
                  <a:cubicBezTo>
                    <a:pt x="40" y="384"/>
                    <a:pt x="13" y="324"/>
                    <a:pt x="13" y="256"/>
                  </a:cubicBezTo>
                  <a:cubicBezTo>
                    <a:pt x="13" y="189"/>
                    <a:pt x="40" y="128"/>
                    <a:pt x="84" y="84"/>
                  </a:cubicBezTo>
                  <a:cubicBezTo>
                    <a:pt x="128" y="40"/>
                    <a:pt x="189" y="13"/>
                    <a:pt x="257" y="13"/>
                  </a:cubicBezTo>
                  <a:cubicBezTo>
                    <a:pt x="324" y="13"/>
                    <a:pt x="385" y="40"/>
                    <a:pt x="429" y="84"/>
                  </a:cubicBezTo>
                  <a:cubicBezTo>
                    <a:pt x="473" y="128"/>
                    <a:pt x="500" y="189"/>
                    <a:pt x="500" y="256"/>
                  </a:cubicBezTo>
                  <a:lnTo>
                    <a:pt x="506" y="256"/>
                  </a:lnTo>
                  <a:lnTo>
                    <a:pt x="513" y="256"/>
                  </a:lnTo>
                  <a:cubicBezTo>
                    <a:pt x="513" y="115"/>
                    <a:pt x="398" y="0"/>
                    <a:pt x="257" y="0"/>
                  </a:cubicBezTo>
                  <a:cubicBezTo>
                    <a:pt x="115" y="0"/>
                    <a:pt x="0" y="115"/>
                    <a:pt x="0" y="256"/>
                  </a:cubicBezTo>
                  <a:cubicBezTo>
                    <a:pt x="0" y="398"/>
                    <a:pt x="115" y="513"/>
                    <a:pt x="257" y="513"/>
                  </a:cubicBezTo>
                  <a:cubicBezTo>
                    <a:pt x="398" y="513"/>
                    <a:pt x="513" y="398"/>
                    <a:pt x="513" y="256"/>
                  </a:cubicBezTo>
                  <a:lnTo>
                    <a:pt x="506" y="2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Oval 1964">
              <a:extLst>
                <a:ext uri="{FF2B5EF4-FFF2-40B4-BE49-F238E27FC236}">
                  <a16:creationId xmlns:a16="http://schemas.microsoft.com/office/drawing/2014/main" xmlns="" id="{1D70E24C-E123-4A9A-8AB4-D9BD047AB051}"/>
                </a:ext>
              </a:extLst>
            </p:cNvPr>
            <p:cNvSpPr>
              <a:spLocks noChangeArrowheads="1"/>
            </p:cNvSpPr>
            <p:nvPr/>
          </p:nvSpPr>
          <p:spPr bwMode="auto">
            <a:xfrm rot="14099228">
              <a:off x="10398197" y="3811087"/>
              <a:ext cx="244475" cy="246063"/>
            </a:xfrm>
            <a:prstGeom prst="ellipse">
              <a:avLst/>
            </a:prstGeom>
            <a:solidFill>
              <a:srgbClr val="FF0000"/>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Oval 1970">
              <a:extLst>
                <a:ext uri="{FF2B5EF4-FFF2-40B4-BE49-F238E27FC236}">
                  <a16:creationId xmlns:a16="http://schemas.microsoft.com/office/drawing/2014/main" xmlns="" id="{6EC87463-7B31-4F28-A0D1-A6532A63EE7E}"/>
                </a:ext>
              </a:extLst>
            </p:cNvPr>
            <p:cNvSpPr>
              <a:spLocks noChangeArrowheads="1"/>
            </p:cNvSpPr>
            <p:nvPr/>
          </p:nvSpPr>
          <p:spPr bwMode="auto">
            <a:xfrm rot="14099228">
              <a:off x="9383669" y="4431710"/>
              <a:ext cx="341312" cy="341313"/>
            </a:xfrm>
            <a:prstGeom prst="ellipse">
              <a:avLst/>
            </a:prstGeom>
            <a:solidFill>
              <a:srgbClr val="E5E6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1971">
              <a:extLst>
                <a:ext uri="{FF2B5EF4-FFF2-40B4-BE49-F238E27FC236}">
                  <a16:creationId xmlns:a16="http://schemas.microsoft.com/office/drawing/2014/main" xmlns="" id="{F27AC4ED-7B3E-4D94-A4F6-5D1DF7345D72}"/>
                </a:ext>
              </a:extLst>
            </p:cNvPr>
            <p:cNvSpPr>
              <a:spLocks/>
            </p:cNvSpPr>
            <p:nvPr/>
          </p:nvSpPr>
          <p:spPr bwMode="auto">
            <a:xfrm rot="14099228">
              <a:off x="9382248" y="4429084"/>
              <a:ext cx="350837" cy="350838"/>
            </a:xfrm>
            <a:custGeom>
              <a:avLst/>
              <a:gdLst>
                <a:gd name="T0" fmla="*/ 507 w 513"/>
                <a:gd name="T1" fmla="*/ 257 h 513"/>
                <a:gd name="T2" fmla="*/ 500 w 513"/>
                <a:gd name="T3" fmla="*/ 257 h 513"/>
                <a:gd name="T4" fmla="*/ 429 w 513"/>
                <a:gd name="T5" fmla="*/ 429 h 513"/>
                <a:gd name="T6" fmla="*/ 257 w 513"/>
                <a:gd name="T7" fmla="*/ 500 h 513"/>
                <a:gd name="T8" fmla="*/ 85 w 513"/>
                <a:gd name="T9" fmla="*/ 429 h 513"/>
                <a:gd name="T10" fmla="*/ 13 w 513"/>
                <a:gd name="T11" fmla="*/ 257 h 513"/>
                <a:gd name="T12" fmla="*/ 85 w 513"/>
                <a:gd name="T13" fmla="*/ 85 h 513"/>
                <a:gd name="T14" fmla="*/ 257 w 513"/>
                <a:gd name="T15" fmla="*/ 13 h 513"/>
                <a:gd name="T16" fmla="*/ 429 w 513"/>
                <a:gd name="T17" fmla="*/ 85 h 513"/>
                <a:gd name="T18" fmla="*/ 500 w 513"/>
                <a:gd name="T19" fmla="*/ 257 h 513"/>
                <a:gd name="T20" fmla="*/ 507 w 513"/>
                <a:gd name="T21" fmla="*/ 257 h 513"/>
                <a:gd name="T22" fmla="*/ 513 w 513"/>
                <a:gd name="T23" fmla="*/ 257 h 513"/>
                <a:gd name="T24" fmla="*/ 257 w 513"/>
                <a:gd name="T25" fmla="*/ 0 h 513"/>
                <a:gd name="T26" fmla="*/ 0 w 513"/>
                <a:gd name="T27" fmla="*/ 257 h 513"/>
                <a:gd name="T28" fmla="*/ 257 w 513"/>
                <a:gd name="T29" fmla="*/ 513 h 513"/>
                <a:gd name="T30" fmla="*/ 513 w 513"/>
                <a:gd name="T31" fmla="*/ 257 h 513"/>
                <a:gd name="T32" fmla="*/ 507 w 513"/>
                <a:gd name="T33" fmla="*/ 25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3" h="513">
                  <a:moveTo>
                    <a:pt x="507" y="257"/>
                  </a:moveTo>
                  <a:lnTo>
                    <a:pt x="500" y="257"/>
                  </a:lnTo>
                  <a:cubicBezTo>
                    <a:pt x="500" y="324"/>
                    <a:pt x="473" y="385"/>
                    <a:pt x="429" y="429"/>
                  </a:cubicBezTo>
                  <a:cubicBezTo>
                    <a:pt x="385" y="473"/>
                    <a:pt x="324" y="500"/>
                    <a:pt x="257" y="500"/>
                  </a:cubicBezTo>
                  <a:cubicBezTo>
                    <a:pt x="189" y="500"/>
                    <a:pt x="129" y="473"/>
                    <a:pt x="85" y="429"/>
                  </a:cubicBezTo>
                  <a:cubicBezTo>
                    <a:pt x="41" y="385"/>
                    <a:pt x="13" y="324"/>
                    <a:pt x="13" y="257"/>
                  </a:cubicBezTo>
                  <a:cubicBezTo>
                    <a:pt x="13" y="189"/>
                    <a:pt x="41" y="129"/>
                    <a:pt x="85" y="85"/>
                  </a:cubicBezTo>
                  <a:cubicBezTo>
                    <a:pt x="129" y="41"/>
                    <a:pt x="189" y="13"/>
                    <a:pt x="257" y="13"/>
                  </a:cubicBezTo>
                  <a:cubicBezTo>
                    <a:pt x="324" y="13"/>
                    <a:pt x="385" y="41"/>
                    <a:pt x="429" y="85"/>
                  </a:cubicBezTo>
                  <a:cubicBezTo>
                    <a:pt x="473" y="129"/>
                    <a:pt x="500" y="189"/>
                    <a:pt x="500" y="257"/>
                  </a:cubicBezTo>
                  <a:lnTo>
                    <a:pt x="507" y="257"/>
                  </a:lnTo>
                  <a:lnTo>
                    <a:pt x="513" y="257"/>
                  </a:lnTo>
                  <a:cubicBezTo>
                    <a:pt x="513" y="115"/>
                    <a:pt x="398" y="0"/>
                    <a:pt x="257" y="0"/>
                  </a:cubicBezTo>
                  <a:cubicBezTo>
                    <a:pt x="115" y="0"/>
                    <a:pt x="0" y="115"/>
                    <a:pt x="0" y="257"/>
                  </a:cubicBezTo>
                  <a:cubicBezTo>
                    <a:pt x="0" y="398"/>
                    <a:pt x="115" y="513"/>
                    <a:pt x="257" y="513"/>
                  </a:cubicBezTo>
                  <a:cubicBezTo>
                    <a:pt x="398" y="513"/>
                    <a:pt x="513" y="398"/>
                    <a:pt x="513" y="257"/>
                  </a:cubicBezTo>
                  <a:lnTo>
                    <a:pt x="507" y="2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Oval 1972">
              <a:extLst>
                <a:ext uri="{FF2B5EF4-FFF2-40B4-BE49-F238E27FC236}">
                  <a16:creationId xmlns:a16="http://schemas.microsoft.com/office/drawing/2014/main" xmlns="" id="{FB869339-EECA-4DB9-9FBF-F609A9E1581E}"/>
                </a:ext>
              </a:extLst>
            </p:cNvPr>
            <p:cNvSpPr>
              <a:spLocks noChangeArrowheads="1"/>
            </p:cNvSpPr>
            <p:nvPr/>
          </p:nvSpPr>
          <p:spPr bwMode="auto">
            <a:xfrm rot="14099228">
              <a:off x="9429147" y="4482493"/>
              <a:ext cx="246062" cy="246063"/>
            </a:xfrm>
            <a:prstGeom prst="ellipse">
              <a:avLst/>
            </a:prstGeom>
            <a:solidFill>
              <a:srgbClr val="FF4B4B"/>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1975">
              <a:extLst>
                <a:ext uri="{FF2B5EF4-FFF2-40B4-BE49-F238E27FC236}">
                  <a16:creationId xmlns:a16="http://schemas.microsoft.com/office/drawing/2014/main" xmlns="" id="{D785A142-4DE2-45A2-97D1-7B4D3AE30C24}"/>
                </a:ext>
              </a:extLst>
            </p:cNvPr>
            <p:cNvSpPr>
              <a:spLocks/>
            </p:cNvSpPr>
            <p:nvPr/>
          </p:nvSpPr>
          <p:spPr bwMode="auto">
            <a:xfrm rot="14099228">
              <a:off x="9153003" y="5658429"/>
              <a:ext cx="349250" cy="350838"/>
            </a:xfrm>
            <a:custGeom>
              <a:avLst/>
              <a:gdLst>
                <a:gd name="T0" fmla="*/ 506 w 513"/>
                <a:gd name="T1" fmla="*/ 257 h 513"/>
                <a:gd name="T2" fmla="*/ 500 w 513"/>
                <a:gd name="T3" fmla="*/ 257 h 513"/>
                <a:gd name="T4" fmla="*/ 428 w 513"/>
                <a:gd name="T5" fmla="*/ 429 h 513"/>
                <a:gd name="T6" fmla="*/ 256 w 513"/>
                <a:gd name="T7" fmla="*/ 500 h 513"/>
                <a:gd name="T8" fmla="*/ 84 w 513"/>
                <a:gd name="T9" fmla="*/ 429 h 513"/>
                <a:gd name="T10" fmla="*/ 13 w 513"/>
                <a:gd name="T11" fmla="*/ 257 h 513"/>
                <a:gd name="T12" fmla="*/ 84 w 513"/>
                <a:gd name="T13" fmla="*/ 85 h 513"/>
                <a:gd name="T14" fmla="*/ 256 w 513"/>
                <a:gd name="T15" fmla="*/ 13 h 513"/>
                <a:gd name="T16" fmla="*/ 428 w 513"/>
                <a:gd name="T17" fmla="*/ 85 h 513"/>
                <a:gd name="T18" fmla="*/ 500 w 513"/>
                <a:gd name="T19" fmla="*/ 257 h 513"/>
                <a:gd name="T20" fmla="*/ 506 w 513"/>
                <a:gd name="T21" fmla="*/ 257 h 513"/>
                <a:gd name="T22" fmla="*/ 513 w 513"/>
                <a:gd name="T23" fmla="*/ 257 h 513"/>
                <a:gd name="T24" fmla="*/ 256 w 513"/>
                <a:gd name="T25" fmla="*/ 0 h 513"/>
                <a:gd name="T26" fmla="*/ 0 w 513"/>
                <a:gd name="T27" fmla="*/ 257 h 513"/>
                <a:gd name="T28" fmla="*/ 256 w 513"/>
                <a:gd name="T29" fmla="*/ 513 h 513"/>
                <a:gd name="T30" fmla="*/ 513 w 513"/>
                <a:gd name="T31" fmla="*/ 257 h 513"/>
                <a:gd name="T32" fmla="*/ 506 w 513"/>
                <a:gd name="T33" fmla="*/ 25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3" h="513">
                  <a:moveTo>
                    <a:pt x="506" y="257"/>
                  </a:moveTo>
                  <a:lnTo>
                    <a:pt x="500" y="257"/>
                  </a:lnTo>
                  <a:cubicBezTo>
                    <a:pt x="500" y="324"/>
                    <a:pt x="473" y="385"/>
                    <a:pt x="428" y="429"/>
                  </a:cubicBezTo>
                  <a:cubicBezTo>
                    <a:pt x="384" y="473"/>
                    <a:pt x="324" y="500"/>
                    <a:pt x="256" y="500"/>
                  </a:cubicBezTo>
                  <a:cubicBezTo>
                    <a:pt x="189" y="500"/>
                    <a:pt x="128" y="473"/>
                    <a:pt x="84" y="429"/>
                  </a:cubicBezTo>
                  <a:cubicBezTo>
                    <a:pt x="40" y="385"/>
                    <a:pt x="13" y="324"/>
                    <a:pt x="13" y="257"/>
                  </a:cubicBezTo>
                  <a:cubicBezTo>
                    <a:pt x="13" y="190"/>
                    <a:pt x="40" y="129"/>
                    <a:pt x="84" y="85"/>
                  </a:cubicBezTo>
                  <a:cubicBezTo>
                    <a:pt x="128" y="41"/>
                    <a:pt x="189" y="13"/>
                    <a:pt x="256" y="13"/>
                  </a:cubicBezTo>
                  <a:cubicBezTo>
                    <a:pt x="324" y="13"/>
                    <a:pt x="384" y="41"/>
                    <a:pt x="428" y="85"/>
                  </a:cubicBezTo>
                  <a:cubicBezTo>
                    <a:pt x="473" y="129"/>
                    <a:pt x="500" y="190"/>
                    <a:pt x="500" y="257"/>
                  </a:cubicBezTo>
                  <a:lnTo>
                    <a:pt x="506" y="257"/>
                  </a:lnTo>
                  <a:lnTo>
                    <a:pt x="513" y="257"/>
                  </a:lnTo>
                  <a:cubicBezTo>
                    <a:pt x="513" y="115"/>
                    <a:pt x="398" y="0"/>
                    <a:pt x="256" y="0"/>
                  </a:cubicBezTo>
                  <a:cubicBezTo>
                    <a:pt x="115" y="0"/>
                    <a:pt x="0" y="115"/>
                    <a:pt x="0" y="257"/>
                  </a:cubicBezTo>
                  <a:cubicBezTo>
                    <a:pt x="0" y="398"/>
                    <a:pt x="115" y="513"/>
                    <a:pt x="256" y="513"/>
                  </a:cubicBezTo>
                  <a:cubicBezTo>
                    <a:pt x="398" y="513"/>
                    <a:pt x="513" y="398"/>
                    <a:pt x="513" y="257"/>
                  </a:cubicBezTo>
                  <a:lnTo>
                    <a:pt x="506" y="2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CuadroTexto 126">
              <a:extLst>
                <a:ext uri="{FF2B5EF4-FFF2-40B4-BE49-F238E27FC236}">
                  <a16:creationId xmlns:a16="http://schemas.microsoft.com/office/drawing/2014/main" xmlns="" id="{B8471D79-8FA3-4E48-B7A7-CCD1649C4457}"/>
                </a:ext>
              </a:extLst>
            </p:cNvPr>
            <p:cNvSpPr txBox="1"/>
            <p:nvPr/>
          </p:nvSpPr>
          <p:spPr>
            <a:xfrm>
              <a:off x="9401171" y="4410210"/>
              <a:ext cx="3223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prstClr val="white"/>
                </a:solidFill>
                <a:effectLst/>
                <a:uLnTx/>
                <a:uFillTx/>
                <a:latin typeface="Gill Sans Infant Std" panose="020B0502020104020203" pitchFamily="34" charset="0"/>
                <a:ea typeface="+mn-ea"/>
                <a:cs typeface="+mn-cs"/>
              </a:endParaRPr>
            </a:p>
          </p:txBody>
        </p:sp>
      </p:grpSp>
      <p:sp>
        <p:nvSpPr>
          <p:cNvPr id="110" name="CuadroTexto 131">
            <a:extLst>
              <a:ext uri="{FF2B5EF4-FFF2-40B4-BE49-F238E27FC236}">
                <a16:creationId xmlns:a16="http://schemas.microsoft.com/office/drawing/2014/main" xmlns="" id="{F3C73390-FB9D-4C30-8C11-DACD9F5864E7}"/>
              </a:ext>
            </a:extLst>
          </p:cNvPr>
          <p:cNvSpPr txBox="1"/>
          <p:nvPr/>
        </p:nvSpPr>
        <p:spPr>
          <a:xfrm>
            <a:off x="9578326" y="3479675"/>
            <a:ext cx="3117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Gill Sans Infant Std" panose="020B0502020104020203" pitchFamily="34" charset="0"/>
                <a:ea typeface="+mn-ea"/>
                <a:cs typeface="+mn-cs"/>
              </a:rPr>
              <a:t>1</a:t>
            </a:r>
          </a:p>
        </p:txBody>
      </p:sp>
      <p:sp>
        <p:nvSpPr>
          <p:cNvPr id="111" name="CuadroTexto 132">
            <a:extLst>
              <a:ext uri="{FF2B5EF4-FFF2-40B4-BE49-F238E27FC236}">
                <a16:creationId xmlns:a16="http://schemas.microsoft.com/office/drawing/2014/main" xmlns="" id="{E052E446-51FE-4B44-914F-9D0A1112191B}"/>
              </a:ext>
            </a:extLst>
          </p:cNvPr>
          <p:cNvSpPr txBox="1"/>
          <p:nvPr/>
        </p:nvSpPr>
        <p:spPr>
          <a:xfrm>
            <a:off x="9007437" y="4537143"/>
            <a:ext cx="31177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white"/>
                </a:solidFill>
                <a:effectLst/>
                <a:uLnTx/>
                <a:uFillTx/>
                <a:latin typeface="Gill Sans Infant Std" panose="020B0502020104020203" pitchFamily="34" charset="0"/>
                <a:ea typeface="+mn-ea"/>
                <a:cs typeface="+mn-cs"/>
              </a:rPr>
              <a:t>2</a:t>
            </a:r>
          </a:p>
        </p:txBody>
      </p:sp>
    </p:spTree>
    <p:extLst>
      <p:ext uri="{BB962C8B-B14F-4D97-AF65-F5344CB8AC3E}">
        <p14:creationId xmlns:p14="http://schemas.microsoft.com/office/powerpoint/2010/main" val="53043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5399"/>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6224371" y="1265783"/>
            <a:ext cx="3085307" cy="455684"/>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fontScale="90000"/>
          </a:bodyPr>
          <a:lstStyle/>
          <a:p>
            <a:pPr algn="l"/>
            <a:r>
              <a:rPr lang="fr-FR" sz="3100" b="1" dirty="0">
                <a:solidFill>
                  <a:schemeClr val="accent2">
                    <a:lumMod val="75000"/>
                  </a:schemeClr>
                </a:solidFill>
                <a:latin typeface="Gill Sans MT" panose="020B0502020104020203" pitchFamily="34" charset="0"/>
              </a:rPr>
              <a:t>Cadre</a:t>
            </a:r>
            <a:r>
              <a:rPr lang="fr-FR" sz="3200" b="1" dirty="0">
                <a:solidFill>
                  <a:schemeClr val="accent2">
                    <a:lumMod val="75000"/>
                  </a:schemeClr>
                </a:solidFill>
                <a:latin typeface="Gill Sans MT" panose="020B0502020104020203" pitchFamily="34" charset="0"/>
              </a:rPr>
              <a:t> de l’étude</a:t>
            </a:r>
            <a:endParaRPr lang="en-US" sz="3200" b="1" dirty="0">
              <a:solidFill>
                <a:schemeClr val="accent2">
                  <a:lumMod val="75000"/>
                </a:schemeClr>
              </a:solidFill>
              <a:latin typeface="Gill Sans MT" panose="020B0502020104020203" pitchFamily="34" charset="0"/>
            </a:endParaRPr>
          </a:p>
        </p:txBody>
      </p:sp>
      <p:pic>
        <p:nvPicPr>
          <p:cNvPr id="4" name="Gráfico 3" descr="Portapapeles con relleno sólido">
            <a:extLst>
              <a:ext uri="{FF2B5EF4-FFF2-40B4-BE49-F238E27FC236}">
                <a16:creationId xmlns:a16="http://schemas.microsoft.com/office/drawing/2014/main" xmlns="" id="{A2A4BCC0-8201-4AB3-BED0-0C2ACC4AD8B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rot="1622405">
            <a:off x="9647891" y="736311"/>
            <a:ext cx="1058944" cy="1058944"/>
          </a:xfrm>
          <a:prstGeom prst="rect">
            <a:avLst/>
          </a:prstGeom>
        </p:spPr>
      </p:pic>
      <p:sp>
        <p:nvSpPr>
          <p:cNvPr id="11" name="CuadroTexto 10">
            <a:extLst>
              <a:ext uri="{FF2B5EF4-FFF2-40B4-BE49-F238E27FC236}">
                <a16:creationId xmlns:a16="http://schemas.microsoft.com/office/drawing/2014/main" xmlns="" id="{D418D6A0-9512-4262-BA17-881673E1BB58}"/>
              </a:ext>
            </a:extLst>
          </p:cNvPr>
          <p:cNvSpPr txBox="1"/>
          <p:nvPr/>
        </p:nvSpPr>
        <p:spPr>
          <a:xfrm rot="5400000">
            <a:off x="5705329" y="3151855"/>
            <a:ext cx="553998" cy="5925804"/>
          </a:xfrm>
          <a:prstGeom prst="rect">
            <a:avLst/>
          </a:prstGeom>
          <a:noFill/>
        </p:spPr>
        <p:txBody>
          <a:bodyPr vert="vert270" wrap="square" rtlCol="0">
            <a:spAutoFit/>
          </a:bodyPr>
          <a:lstStyle/>
          <a:p>
            <a:pPr algn="just"/>
            <a:r>
              <a:rPr lang="fr-BE" sz="1200" dirty="0">
                <a:latin typeface="Gill Sans Infant Std" panose="020B0502020104020203" pitchFamily="34" charset="0"/>
              </a:rPr>
              <a:t>© PROTEJEM</a:t>
            </a:r>
            <a:endParaRPr lang="fr-FR" sz="1200" dirty="0">
              <a:latin typeface="Gill Sans Infant Std" panose="020B0502020104020203" pitchFamily="34" charset="0"/>
            </a:endParaRPr>
          </a:p>
          <a:p>
            <a:pPr algn="just"/>
            <a:r>
              <a:rPr lang="fr-FR" sz="1200" dirty="0">
                <a:latin typeface="Gill Sans Infant Std" panose="020B0502020104020203" pitchFamily="34" charset="0"/>
              </a:rPr>
              <a:t>Activité lucrative avec des Enfants et Jeunes en Mobilité au centre  social de Bouaké en CIV</a:t>
            </a:r>
            <a:endParaRPr lang="es-ES" sz="1200" dirty="0">
              <a:latin typeface="Gill Sans Infant Std" panose="020B0502020104020203" pitchFamily="34" charset="0"/>
            </a:endParaRPr>
          </a:p>
        </p:txBody>
      </p:sp>
      <p:pic>
        <p:nvPicPr>
          <p:cNvPr id="5" name="Picture 4">
            <a:extLst>
              <a:ext uri="{FF2B5EF4-FFF2-40B4-BE49-F238E27FC236}">
                <a16:creationId xmlns:a16="http://schemas.microsoft.com/office/drawing/2014/main" xmlns="" id="{1CFDD85C-9AA9-4E1A-97D6-94248E712BF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9427" y="1868370"/>
            <a:ext cx="5925805" cy="3950537"/>
          </a:xfrm>
          <a:prstGeom prst="rect">
            <a:avLst/>
          </a:prstGeom>
        </p:spPr>
      </p:pic>
    </p:spTree>
    <p:extLst>
      <p:ext uri="{BB962C8B-B14F-4D97-AF65-F5344CB8AC3E}">
        <p14:creationId xmlns:p14="http://schemas.microsoft.com/office/powerpoint/2010/main" val="3956490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inus Sign 12">
            <a:extLst>
              <a:ext uri="{FF2B5EF4-FFF2-40B4-BE49-F238E27FC236}">
                <a16:creationId xmlns:a16="http://schemas.microsoft.com/office/drawing/2014/main" xmlns="" id="{939D5F0D-27A4-4FC4-A24E-039F2A39E85E}"/>
              </a:ext>
            </a:extLst>
          </p:cNvPr>
          <p:cNvSpPr/>
          <p:nvPr/>
        </p:nvSpPr>
        <p:spPr>
          <a:xfrm rot="16200000">
            <a:off x="-1164373" y="5423575"/>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Minus Sign 9">
            <a:extLst>
              <a:ext uri="{FF2B5EF4-FFF2-40B4-BE49-F238E27FC236}">
                <a16:creationId xmlns:a16="http://schemas.microsoft.com/office/drawing/2014/main" xmlns="" id="{94ED3FF5-428B-4C9E-8F97-E0D2F30987B6}"/>
              </a:ext>
            </a:extLst>
          </p:cNvPr>
          <p:cNvSpPr/>
          <p:nvPr/>
        </p:nvSpPr>
        <p:spPr>
          <a:xfrm>
            <a:off x="-416815" y="6299423"/>
            <a:ext cx="3131138" cy="942114"/>
          </a:xfrm>
          <a:prstGeom prst="mathMinus">
            <a:avLst/>
          </a:prstGeom>
          <a:solidFill>
            <a:srgbClr val="EA222E"/>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Minus Sign 15">
            <a:extLst>
              <a:ext uri="{FF2B5EF4-FFF2-40B4-BE49-F238E27FC236}">
                <a16:creationId xmlns:a16="http://schemas.microsoft.com/office/drawing/2014/main" xmlns="" id="{D2EAB357-1C3D-4557-B9F0-FF405743FE93}"/>
              </a:ext>
            </a:extLst>
          </p:cNvPr>
          <p:cNvSpPr/>
          <p:nvPr/>
        </p:nvSpPr>
        <p:spPr>
          <a:xfrm rot="16200000">
            <a:off x="10820381" y="5347851"/>
            <a:ext cx="2521532" cy="942114"/>
          </a:xfrm>
          <a:prstGeom prst="mathMinus">
            <a:avLst/>
          </a:prstGeom>
          <a:solidFill>
            <a:srgbClr val="F08008"/>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Minus Sign 16">
            <a:extLst>
              <a:ext uri="{FF2B5EF4-FFF2-40B4-BE49-F238E27FC236}">
                <a16:creationId xmlns:a16="http://schemas.microsoft.com/office/drawing/2014/main" xmlns="" id="{9C082893-762F-46EF-9F85-1A5E44B17A52}"/>
              </a:ext>
            </a:extLst>
          </p:cNvPr>
          <p:cNvSpPr/>
          <p:nvPr/>
        </p:nvSpPr>
        <p:spPr>
          <a:xfrm>
            <a:off x="9476488" y="6286074"/>
            <a:ext cx="3131138" cy="942114"/>
          </a:xfrm>
          <a:prstGeom prst="mathMinus">
            <a:avLst/>
          </a:prstGeom>
          <a:solidFill>
            <a:srgbClr val="EB1E2A"/>
          </a:solidFill>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6" name="Picture 25">
            <a:extLst>
              <a:ext uri="{FF2B5EF4-FFF2-40B4-BE49-F238E27FC236}">
                <a16:creationId xmlns:a16="http://schemas.microsoft.com/office/drawing/2014/main" xmlns="" id="{118F60B6-138A-4B36-B194-D86F5CA896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4511"/>
            <a:ext cx="4174435" cy="1719024"/>
          </a:xfrm>
          <a:prstGeom prst="rect">
            <a:avLst/>
          </a:prstGeom>
        </p:spPr>
      </p:pic>
      <p:sp>
        <p:nvSpPr>
          <p:cNvPr id="7" name="Title 1">
            <a:extLst>
              <a:ext uri="{FF2B5EF4-FFF2-40B4-BE49-F238E27FC236}">
                <a16:creationId xmlns:a16="http://schemas.microsoft.com/office/drawing/2014/main" xmlns="" id="{7BA35E01-5E29-48CB-B8EC-8393EEBC655D}"/>
              </a:ext>
            </a:extLst>
          </p:cNvPr>
          <p:cNvSpPr>
            <a:spLocks noGrp="1"/>
          </p:cNvSpPr>
          <p:nvPr>
            <p:ph type="ctrTitle"/>
          </p:nvPr>
        </p:nvSpPr>
        <p:spPr>
          <a:xfrm>
            <a:off x="3253383" y="1259265"/>
            <a:ext cx="4970493" cy="603703"/>
          </a:xfrm>
          <a:solidFill>
            <a:schemeClr val="bg1"/>
          </a:solidFill>
          <a:ln>
            <a:noFill/>
          </a:ln>
          <a:effectLst/>
          <a:scene3d>
            <a:camera prst="orthographicFront">
              <a:rot lat="0" lon="0" rev="0"/>
            </a:camera>
            <a:lightRig rig="contrasting" dir="t">
              <a:rot lat="0" lon="0" rev="7800000"/>
            </a:lightRig>
          </a:scene3d>
          <a:sp3d>
            <a:bevelT w="139700" h="139700"/>
          </a:sp3d>
        </p:spPr>
        <p:style>
          <a:lnRef idx="0">
            <a:scrgbClr r="0" g="0" b="0"/>
          </a:lnRef>
          <a:fillRef idx="0">
            <a:scrgbClr r="0" g="0" b="0"/>
          </a:fillRef>
          <a:effectRef idx="0">
            <a:scrgbClr r="0" g="0" b="0"/>
          </a:effectRef>
          <a:fontRef idx="minor">
            <a:schemeClr val="accent1"/>
          </a:fontRef>
        </p:style>
        <p:txBody>
          <a:bodyPr>
            <a:normAutofit/>
          </a:bodyPr>
          <a:lstStyle/>
          <a:p>
            <a:pPr algn="l"/>
            <a:r>
              <a:rPr lang="fr-FR" sz="2800" b="1" dirty="0">
                <a:solidFill>
                  <a:schemeClr val="accent2">
                    <a:lumMod val="75000"/>
                  </a:schemeClr>
                </a:solidFill>
                <a:latin typeface="Gill Sans MT" panose="020B0502020104020203" pitchFamily="34" charset="0"/>
              </a:rPr>
              <a:t>Cadre de l’étude:  Objectifs</a:t>
            </a:r>
            <a:endParaRPr lang="en-US" sz="2800" b="1" dirty="0">
              <a:solidFill>
                <a:schemeClr val="accent2">
                  <a:lumMod val="75000"/>
                </a:schemeClr>
              </a:solidFill>
              <a:latin typeface="Gill Sans MT" panose="020B0502020104020203" pitchFamily="34" charset="0"/>
            </a:endParaRPr>
          </a:p>
        </p:txBody>
      </p:sp>
      <p:sp>
        <p:nvSpPr>
          <p:cNvPr id="2" name="Rectangle: Rounded Corners 1">
            <a:extLst>
              <a:ext uri="{FF2B5EF4-FFF2-40B4-BE49-F238E27FC236}">
                <a16:creationId xmlns:a16="http://schemas.microsoft.com/office/drawing/2014/main" xmlns="" id="{936D9FE5-846B-4A19-A2A3-5477E51A2FEB}"/>
              </a:ext>
            </a:extLst>
          </p:cNvPr>
          <p:cNvSpPr/>
          <p:nvPr/>
        </p:nvSpPr>
        <p:spPr>
          <a:xfrm>
            <a:off x="609601" y="1924872"/>
            <a:ext cx="5860712" cy="1444450"/>
          </a:xfrm>
          <a:prstGeom prst="round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ED7D31">
                    <a:lumMod val="75000"/>
                  </a:srgbClr>
                </a:solidFill>
                <a:effectLst/>
                <a:uLnTx/>
                <a:uFillTx/>
                <a:latin typeface="Gill Sans Infant Std" panose="020B0502020104020203" pitchFamily="34" charset="0"/>
              </a:rPr>
              <a:t>Elaborer le profil des migrant(e)s</a:t>
            </a:r>
            <a:r>
              <a:rPr kumimoji="0" lang="fr-FR" sz="1600" b="0" i="0" u="none" strike="noStrike" kern="1200" cap="none" spc="0" normalizeH="0" baseline="0" noProof="0" dirty="0">
                <a:ln>
                  <a:noFill/>
                </a:ln>
                <a:solidFill>
                  <a:prstClr val="black"/>
                </a:solidFill>
                <a:effectLst/>
                <a:uLnTx/>
                <a:uFillTx/>
                <a:latin typeface="Gill Sans Infant Std" panose="020B0502020104020203" pitchFamily="34" charset="0"/>
              </a:rPr>
              <a:t>, présentant les groupes d’âge les plus concernés, sexe, itinéraires, points de passage/transit et zones de concentration, nature/objectif du déplacement, trajectoires de vie et problématiques/besoins spécifiques des EJM ciblés par le projet </a:t>
            </a:r>
          </a:p>
        </p:txBody>
      </p:sp>
      <p:sp>
        <p:nvSpPr>
          <p:cNvPr id="14" name="Rectangle: Rounded Corners 13">
            <a:extLst>
              <a:ext uri="{FF2B5EF4-FFF2-40B4-BE49-F238E27FC236}">
                <a16:creationId xmlns:a16="http://schemas.microsoft.com/office/drawing/2014/main" xmlns="" id="{80930CDA-BFAE-4F64-8FF2-4BFF99B6CFC3}"/>
              </a:ext>
            </a:extLst>
          </p:cNvPr>
          <p:cNvSpPr/>
          <p:nvPr/>
        </p:nvSpPr>
        <p:spPr>
          <a:xfrm>
            <a:off x="609601" y="3549578"/>
            <a:ext cx="4906553" cy="1263072"/>
          </a:xfrm>
          <a:prstGeom prst="round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ED7D31">
                    <a:lumMod val="75000"/>
                  </a:srgbClr>
                </a:solidFill>
                <a:effectLst/>
                <a:uLnTx/>
                <a:uFillTx/>
                <a:latin typeface="Gill Sans Infant Std" panose="020B0502020104020203" pitchFamily="34" charset="0"/>
              </a:rPr>
              <a:t>Cartographier les acteurs clés </a:t>
            </a:r>
            <a:r>
              <a:rPr kumimoji="0" lang="fr-FR" sz="1600" b="0" i="0" u="none" strike="noStrike" kern="1200" cap="none" spc="0" normalizeH="0" baseline="0" noProof="0" dirty="0">
                <a:ln>
                  <a:noFill/>
                </a:ln>
                <a:solidFill>
                  <a:prstClr val="black"/>
                </a:solidFill>
                <a:effectLst/>
                <a:uLnTx/>
                <a:uFillTx/>
                <a:latin typeface="Gill Sans Infant Std" panose="020B0502020104020203" pitchFamily="34" charset="0"/>
              </a:rPr>
              <a:t>qui travaillent dans l´assistance et protection des migrant(e)s au niveau national et régional et </a:t>
            </a:r>
            <a:r>
              <a:rPr kumimoji="0" lang="fr-FR" sz="1600" b="1" i="0" u="none" strike="noStrike" kern="1200" cap="none" spc="0" normalizeH="0" baseline="0" noProof="0" dirty="0">
                <a:ln>
                  <a:noFill/>
                </a:ln>
                <a:solidFill>
                  <a:srgbClr val="ED7D31">
                    <a:lumMod val="75000"/>
                  </a:srgbClr>
                </a:solidFill>
                <a:effectLst/>
                <a:uLnTx/>
                <a:uFillTx/>
                <a:latin typeface="Gill Sans Infant Std" panose="020B0502020104020203" pitchFamily="34" charset="0"/>
              </a:rPr>
              <a:t>les services </a:t>
            </a:r>
            <a:r>
              <a:rPr kumimoji="0" lang="fr-FR" sz="1600" b="0" i="0" u="none" strike="noStrike" kern="1200" cap="none" spc="0" normalizeH="0" baseline="0" noProof="0" dirty="0">
                <a:ln>
                  <a:noFill/>
                </a:ln>
                <a:solidFill>
                  <a:prstClr val="black"/>
                </a:solidFill>
                <a:effectLst/>
                <a:uLnTx/>
                <a:uFillTx/>
                <a:latin typeface="Gill Sans Infant Std" panose="020B0502020104020203" pitchFamily="34" charset="0"/>
              </a:rPr>
              <a:t>fournis et identifier leur articulation </a:t>
            </a:r>
          </a:p>
        </p:txBody>
      </p:sp>
      <p:sp>
        <p:nvSpPr>
          <p:cNvPr id="15" name="Rectangle: Rounded Corners 14">
            <a:extLst>
              <a:ext uri="{FF2B5EF4-FFF2-40B4-BE49-F238E27FC236}">
                <a16:creationId xmlns:a16="http://schemas.microsoft.com/office/drawing/2014/main" xmlns="" id="{8E9085D4-A480-4C8D-A8B6-6B2768226886}"/>
              </a:ext>
            </a:extLst>
          </p:cNvPr>
          <p:cNvSpPr/>
          <p:nvPr/>
        </p:nvSpPr>
        <p:spPr>
          <a:xfrm>
            <a:off x="6705268" y="1890650"/>
            <a:ext cx="4613462" cy="1478672"/>
          </a:xfrm>
          <a:prstGeom prst="round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Gill Sans Infant Std" panose="020B0502020104020203" pitchFamily="34" charset="0"/>
              </a:rPr>
              <a:t>Evaluer le </a:t>
            </a:r>
            <a:r>
              <a:rPr kumimoji="0" lang="fr-FR" sz="1600" b="1" i="0" u="none" strike="noStrike" kern="1200" cap="none" spc="0" normalizeH="0" baseline="0" noProof="0" dirty="0">
                <a:ln>
                  <a:noFill/>
                </a:ln>
                <a:solidFill>
                  <a:srgbClr val="ED7D31">
                    <a:lumMod val="75000"/>
                  </a:srgbClr>
                </a:solidFill>
                <a:effectLst/>
                <a:uLnTx/>
                <a:uFillTx/>
                <a:latin typeface="Gill Sans Infant Std" panose="020B0502020104020203" pitchFamily="34" charset="0"/>
              </a:rPr>
              <a:t>niveau de vulnérabilité </a:t>
            </a:r>
            <a:r>
              <a:rPr kumimoji="0" lang="fr-FR" sz="1600" b="0" i="0" u="none" strike="noStrike" kern="1200" cap="none" spc="0" normalizeH="0" baseline="0" noProof="0" dirty="0">
                <a:ln>
                  <a:noFill/>
                </a:ln>
                <a:solidFill>
                  <a:prstClr val="black"/>
                </a:solidFill>
                <a:effectLst/>
                <a:uLnTx/>
                <a:uFillTx/>
                <a:latin typeface="Gill Sans Infant Std" panose="020B0502020104020203" pitchFamily="34" charset="0"/>
              </a:rPr>
              <a:t>des enfants et jeunes en migration et </a:t>
            </a:r>
            <a:r>
              <a:rPr kumimoji="0" lang="fr-FR" sz="1600" b="1" i="0" u="none" strike="noStrike" kern="1200" cap="none" spc="0" normalizeH="0" baseline="0" noProof="0" dirty="0">
                <a:ln>
                  <a:noFill/>
                </a:ln>
                <a:solidFill>
                  <a:srgbClr val="ED7D31">
                    <a:lumMod val="75000"/>
                  </a:srgbClr>
                </a:solidFill>
                <a:effectLst/>
                <a:uLnTx/>
                <a:uFillTx/>
                <a:latin typeface="Gill Sans Infant Std" panose="020B0502020104020203" pitchFamily="34" charset="0"/>
              </a:rPr>
              <a:t>analyser les écarts entre les réponses et ces besoins et droits</a:t>
            </a:r>
            <a:r>
              <a:rPr kumimoji="0" lang="fr-FR" sz="1600" b="0" i="0" u="none" strike="noStrike" kern="1200" cap="none" spc="0" normalizeH="0" baseline="0" noProof="0" dirty="0">
                <a:ln>
                  <a:noFill/>
                </a:ln>
                <a:solidFill>
                  <a:prstClr val="black"/>
                </a:solidFill>
                <a:effectLst/>
                <a:uLnTx/>
                <a:uFillTx/>
                <a:latin typeface="Gill Sans Infant Std" panose="020B0502020104020203" pitchFamily="34" charset="0"/>
              </a:rPr>
              <a:t>, spécifiquement dans le domaine de la protection</a:t>
            </a:r>
          </a:p>
        </p:txBody>
      </p:sp>
      <p:sp>
        <p:nvSpPr>
          <p:cNvPr id="18" name="Rectangle: Rounded Corners 17">
            <a:extLst>
              <a:ext uri="{FF2B5EF4-FFF2-40B4-BE49-F238E27FC236}">
                <a16:creationId xmlns:a16="http://schemas.microsoft.com/office/drawing/2014/main" xmlns="" id="{ADE146D3-193B-47BC-BE15-95C35EAEC1D3}"/>
              </a:ext>
            </a:extLst>
          </p:cNvPr>
          <p:cNvSpPr/>
          <p:nvPr/>
        </p:nvSpPr>
        <p:spPr>
          <a:xfrm>
            <a:off x="5738630" y="3556775"/>
            <a:ext cx="5580100" cy="1263072"/>
          </a:xfrm>
          <a:prstGeom prst="round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Gill Sans Infant Std" panose="020B0502020104020203" pitchFamily="34" charset="0"/>
              </a:rPr>
              <a:t>Evaluer</a:t>
            </a:r>
            <a:r>
              <a:rPr kumimoji="0" lang="fr-FR" sz="1600" b="1" i="0" u="none" strike="noStrike" kern="1200" cap="none" spc="0" normalizeH="0" baseline="0" noProof="0" dirty="0">
                <a:ln>
                  <a:noFill/>
                </a:ln>
                <a:solidFill>
                  <a:prstClr val="black"/>
                </a:solidFill>
                <a:effectLst/>
                <a:uLnTx/>
                <a:uFillTx/>
                <a:latin typeface="Gill Sans Infant Std" panose="020B0502020104020203" pitchFamily="34" charset="0"/>
              </a:rPr>
              <a:t> </a:t>
            </a:r>
            <a:r>
              <a:rPr kumimoji="0" lang="fr-FR" sz="1600" b="1" i="0" u="none" strike="noStrike" kern="1200" cap="none" spc="0" normalizeH="0" baseline="0" noProof="0" dirty="0">
                <a:ln>
                  <a:noFill/>
                </a:ln>
                <a:solidFill>
                  <a:srgbClr val="ED7D31">
                    <a:lumMod val="75000"/>
                  </a:srgbClr>
                </a:solidFill>
                <a:effectLst/>
                <a:uLnTx/>
                <a:uFillTx/>
                <a:latin typeface="Gill Sans Infant Std" panose="020B0502020104020203" pitchFamily="34" charset="0"/>
              </a:rPr>
              <a:t>le niveau de perception et de confiance des acteurs clés </a:t>
            </a:r>
            <a:r>
              <a:rPr kumimoji="0" lang="fr-FR" sz="1600" b="0" i="0" u="none" strike="noStrike" kern="1200" cap="none" spc="0" normalizeH="0" baseline="0" noProof="0" dirty="0">
                <a:ln>
                  <a:noFill/>
                </a:ln>
                <a:solidFill>
                  <a:prstClr val="black"/>
                </a:solidFill>
                <a:effectLst/>
                <a:uLnTx/>
                <a:uFillTx/>
                <a:latin typeface="Gill Sans Infant Std" panose="020B0502020104020203" pitchFamily="34" charset="0"/>
              </a:rPr>
              <a:t>de la protection et des enfants et jeunes en migration dans la capacité du système de protection à fournir des services adaptés, accessibles et de qualité</a:t>
            </a:r>
          </a:p>
        </p:txBody>
      </p:sp>
      <p:sp>
        <p:nvSpPr>
          <p:cNvPr id="19" name="Rectangle: Rounded Corners 18">
            <a:extLst>
              <a:ext uri="{FF2B5EF4-FFF2-40B4-BE49-F238E27FC236}">
                <a16:creationId xmlns:a16="http://schemas.microsoft.com/office/drawing/2014/main" xmlns="" id="{1A106690-A868-4834-BDA8-6BB40E4FB60F}"/>
              </a:ext>
            </a:extLst>
          </p:cNvPr>
          <p:cNvSpPr/>
          <p:nvPr/>
        </p:nvSpPr>
        <p:spPr>
          <a:xfrm>
            <a:off x="609601" y="4951925"/>
            <a:ext cx="5887216" cy="1347498"/>
          </a:xfrm>
          <a:prstGeom prst="round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Gill Sans Infant Std" panose="020B0502020104020203" pitchFamily="34" charset="0"/>
              </a:rPr>
              <a:t>Evaluer la </a:t>
            </a:r>
            <a:r>
              <a:rPr kumimoji="0" lang="fr-FR" sz="1600" b="1" i="0" u="none" strike="noStrike" kern="1200" cap="none" spc="0" normalizeH="0" baseline="0" noProof="0" dirty="0">
                <a:ln>
                  <a:noFill/>
                </a:ln>
                <a:solidFill>
                  <a:srgbClr val="ED7D31">
                    <a:lumMod val="75000"/>
                  </a:srgbClr>
                </a:solidFill>
                <a:effectLst/>
                <a:uLnTx/>
                <a:uFillTx/>
                <a:latin typeface="Gill Sans Infant Std" panose="020B0502020104020203" pitchFamily="34" charset="0"/>
              </a:rPr>
              <a:t>qualité et l’accessibilité des EJM aux services sociaux et d’assistance </a:t>
            </a:r>
            <a:r>
              <a:rPr kumimoji="0" lang="fr-FR" sz="1600" b="0" i="0" u="none" strike="noStrike" kern="1200" cap="none" spc="0" normalizeH="0" baseline="0" noProof="0" dirty="0">
                <a:ln>
                  <a:noFill/>
                </a:ln>
                <a:solidFill>
                  <a:prstClr val="black"/>
                </a:solidFill>
                <a:effectLst/>
                <a:uLnTx/>
                <a:uFillTx/>
                <a:latin typeface="Gill Sans Infant Std" panose="020B0502020104020203" pitchFamily="34" charset="0"/>
              </a:rPr>
              <a:t>et le niveau de flexibilité des acteurs pertinents en matière de fourniture de services de protection aux EJM les plus vulnérables.</a:t>
            </a:r>
          </a:p>
        </p:txBody>
      </p:sp>
      <p:sp>
        <p:nvSpPr>
          <p:cNvPr id="20" name="Rectangle: Rounded Corners 19">
            <a:extLst>
              <a:ext uri="{FF2B5EF4-FFF2-40B4-BE49-F238E27FC236}">
                <a16:creationId xmlns:a16="http://schemas.microsoft.com/office/drawing/2014/main" xmlns="" id="{914AE49C-2E1D-4965-B0FF-B5F5977F015F}"/>
              </a:ext>
            </a:extLst>
          </p:cNvPr>
          <p:cNvSpPr/>
          <p:nvPr/>
        </p:nvSpPr>
        <p:spPr>
          <a:xfrm>
            <a:off x="6746679" y="4992397"/>
            <a:ext cx="4613548" cy="740384"/>
          </a:xfrm>
          <a:prstGeom prst="round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ED7D31">
                  <a:lumMod val="75000"/>
                </a:srgbClr>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ED7D31">
                    <a:lumMod val="75000"/>
                  </a:srgbClr>
                </a:solidFill>
                <a:effectLst/>
                <a:uLnTx/>
                <a:uFillTx/>
                <a:latin typeface="Gill Sans Infant Std" panose="020B0502020104020203" pitchFamily="34" charset="0"/>
              </a:rPr>
              <a:t>Identifier</a:t>
            </a:r>
            <a:r>
              <a:rPr kumimoji="0" lang="fr-FR" sz="1600" b="0" i="0" u="none" strike="noStrike" kern="1200" cap="none" spc="0" normalizeH="0" baseline="0" noProof="0" dirty="0">
                <a:ln>
                  <a:noFill/>
                </a:ln>
                <a:solidFill>
                  <a:prstClr val="black"/>
                </a:solidFill>
                <a:effectLst/>
                <a:uLnTx/>
                <a:uFillTx/>
                <a:latin typeface="Gill Sans Infant Std" panose="020B0502020104020203" pitchFamily="34" charset="0"/>
              </a:rPr>
              <a:t> </a:t>
            </a:r>
            <a:r>
              <a:rPr kumimoji="0" lang="fr-FR" sz="1600" b="1" i="0" u="none" strike="noStrike" kern="1200" cap="none" spc="0" normalizeH="0" baseline="0" noProof="0" dirty="0">
                <a:ln>
                  <a:noFill/>
                </a:ln>
                <a:solidFill>
                  <a:srgbClr val="ED7D31">
                    <a:lumMod val="75000"/>
                  </a:srgbClr>
                </a:solidFill>
                <a:effectLst/>
                <a:uLnTx/>
                <a:uFillTx/>
                <a:latin typeface="Gill Sans Infant Std" panose="020B0502020104020203" pitchFamily="34" charset="0"/>
              </a:rPr>
              <a:t>les</a:t>
            </a:r>
            <a:r>
              <a:rPr kumimoji="0" lang="fr-FR" sz="1600" b="0" i="0" u="none" strike="noStrike" kern="1200" cap="none" spc="0" normalizeH="0" baseline="0" noProof="0" dirty="0">
                <a:ln>
                  <a:noFill/>
                </a:ln>
                <a:solidFill>
                  <a:srgbClr val="ED7D31">
                    <a:lumMod val="75000"/>
                  </a:srgbClr>
                </a:solidFill>
                <a:effectLst/>
                <a:uLnTx/>
                <a:uFillTx/>
                <a:latin typeface="Gill Sans Infant Std" panose="020B0502020104020203" pitchFamily="34" charset="0"/>
              </a:rPr>
              <a:t> </a:t>
            </a:r>
            <a:r>
              <a:rPr kumimoji="0" lang="fr-FR" sz="1600" b="1" i="0" u="none" strike="noStrike" kern="1200" cap="none" spc="0" normalizeH="0" baseline="0" noProof="0" dirty="0">
                <a:ln>
                  <a:noFill/>
                </a:ln>
                <a:solidFill>
                  <a:srgbClr val="ED7D31">
                    <a:lumMod val="75000"/>
                  </a:srgbClr>
                </a:solidFill>
                <a:effectLst/>
                <a:uLnTx/>
                <a:uFillTx/>
                <a:latin typeface="Gill Sans Infant Std" panose="020B0502020104020203" pitchFamily="34" charset="0"/>
              </a:rPr>
              <a:t>causes profondes </a:t>
            </a:r>
            <a:r>
              <a:rPr kumimoji="0" lang="fr-FR" sz="1600" b="0" i="0" u="none" strike="noStrike" kern="1200" cap="none" spc="0" normalizeH="0" baseline="0" noProof="0" dirty="0">
                <a:ln>
                  <a:noFill/>
                </a:ln>
                <a:solidFill>
                  <a:prstClr val="black"/>
                </a:solidFill>
                <a:effectLst/>
                <a:uLnTx/>
                <a:uFillTx/>
                <a:latin typeface="Gill Sans Infant Std" panose="020B0502020104020203" pitchFamily="34" charset="0"/>
              </a:rPr>
              <a:t>poussant les enfants et les jeunes à la migration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1" name="Rectangle: Rounded Corners 19">
            <a:extLst>
              <a:ext uri="{FF2B5EF4-FFF2-40B4-BE49-F238E27FC236}">
                <a16:creationId xmlns:a16="http://schemas.microsoft.com/office/drawing/2014/main" xmlns="" id="{CA8FF605-BA80-4A1B-B19A-D2C4FABCAAC2}"/>
              </a:ext>
            </a:extLst>
          </p:cNvPr>
          <p:cNvSpPr/>
          <p:nvPr/>
        </p:nvSpPr>
        <p:spPr>
          <a:xfrm>
            <a:off x="6746679" y="5788145"/>
            <a:ext cx="4613548" cy="740384"/>
          </a:xfrm>
          <a:prstGeom prst="round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Gill Sans Infant Std" panose="020B0502020104020203" pitchFamily="34" charset="0"/>
              </a:rPr>
              <a:t>Proposer des </a:t>
            </a:r>
            <a:r>
              <a:rPr kumimoji="0" lang="fr-FR" sz="1600" b="1" i="0" u="none" strike="noStrike" kern="1200" cap="none" spc="0" normalizeH="0" baseline="0" noProof="0" dirty="0">
                <a:ln>
                  <a:noFill/>
                </a:ln>
                <a:solidFill>
                  <a:srgbClr val="ED7D31">
                    <a:lumMod val="75000"/>
                  </a:srgbClr>
                </a:solidFill>
                <a:effectLst/>
                <a:uLnTx/>
                <a:uFillTx/>
                <a:latin typeface="Gill Sans Infant Std" panose="020B0502020104020203" pitchFamily="34" charset="0"/>
              </a:rPr>
              <a:t>recommandations</a:t>
            </a:r>
            <a:r>
              <a:rPr kumimoji="0" lang="fr-FR" sz="1600" b="1" i="0" u="none" strike="noStrike" kern="1200" cap="none" spc="0" normalizeH="0" baseline="0" noProof="0" dirty="0">
                <a:ln>
                  <a:noFill/>
                </a:ln>
                <a:solidFill>
                  <a:prstClr val="black"/>
                </a:solidFill>
                <a:effectLst/>
                <a:uLnTx/>
                <a:uFillTx/>
                <a:latin typeface="Gill Sans Infant Std" panose="020B0502020104020203" pitchFamily="34" charset="0"/>
              </a:rPr>
              <a:t> </a:t>
            </a:r>
            <a:r>
              <a:rPr kumimoji="0" lang="fr-FR" sz="1600" b="0" i="0" u="none" strike="noStrike" kern="1200" cap="none" spc="0" normalizeH="0" baseline="0" noProof="0" dirty="0">
                <a:ln>
                  <a:noFill/>
                </a:ln>
                <a:solidFill>
                  <a:prstClr val="black"/>
                </a:solidFill>
                <a:effectLst/>
                <a:uLnTx/>
                <a:uFillTx/>
                <a:latin typeface="Gill Sans Infant Std" panose="020B0502020104020203" pitchFamily="34" charset="0"/>
              </a:rPr>
              <a:t>par rapport aux activités du projet</a:t>
            </a:r>
            <a:endParaRPr kumimoji="0" lang="fr-FR" sz="1600" b="0" i="0" u="none" strike="noStrike" kern="1200" cap="none" spc="0" normalizeH="0" baseline="0" noProof="0" dirty="0">
              <a:ln>
                <a:noFill/>
              </a:ln>
              <a:solidFill>
                <a:prstClr val="black"/>
              </a:solidFill>
              <a:effectLst/>
              <a:uLnTx/>
              <a:uFillTx/>
              <a:latin typeface="Gill Sans Infant Std" panose="020B0502020104020203"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8721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8" grpId="0" animBg="1"/>
      <p:bldP spid="19" grpId="0" animBg="1"/>
      <p:bldP spid="20"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E8B85A43E39B804A9063A1F313692CD8" ma:contentTypeVersion="11" ma:contentTypeDescription="Crear nuevo documento." ma:contentTypeScope="" ma:versionID="72058f25637a4fb2d70dfefe36a6bfdc">
  <xsd:schema xmlns:xsd="http://www.w3.org/2001/XMLSchema" xmlns:xs="http://www.w3.org/2001/XMLSchema" xmlns:p="http://schemas.microsoft.com/office/2006/metadata/properties" xmlns:ns2="19e20967-f066-4866-95f4-e3cf6d3c53d3" targetNamespace="http://schemas.microsoft.com/office/2006/metadata/properties" ma:root="true" ma:fieldsID="8598be5a79be897880bbbaa19defb50d" ns2:_="">
    <xsd:import namespace="19e20967-f066-4866-95f4-e3cf6d3c53d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e20967-f066-4866-95f4-e3cf6d3c53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804B8E3-70CF-48AE-B307-E7301B3DE683}">
  <ds:schemaRefs>
    <ds:schemaRef ds:uri="http://schemas.microsoft.com/sharepoint/v3/contenttype/forms"/>
  </ds:schemaRefs>
</ds:datastoreItem>
</file>

<file path=customXml/itemProps2.xml><?xml version="1.0" encoding="utf-8"?>
<ds:datastoreItem xmlns:ds="http://schemas.openxmlformats.org/officeDocument/2006/customXml" ds:itemID="{62C210AE-1357-401E-BCA1-FCAE24E7B9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20967-f066-4866-95f4-e3cf6d3c53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8D7A96E-27A4-4002-B280-872619C44473}">
  <ds:schemaRefs>
    <ds:schemaRef ds:uri="http://purl.org/dc/dcmitype/"/>
    <ds:schemaRef ds:uri="http://schemas.microsoft.com/office/2006/documentManagement/types"/>
    <ds:schemaRef ds:uri="http://schemas.microsoft.com/office/infopath/2007/PartnerControls"/>
    <ds:schemaRef ds:uri="19e20967-f066-4866-95f4-e3cf6d3c53d3"/>
    <ds:schemaRef ds:uri="http://purl.org/dc/elements/1.1/"/>
    <ds:schemaRef ds:uri="http://purl.org/dc/terms/"/>
    <ds:schemaRef ds:uri="http://schemas.openxmlformats.org/package/2006/metadata/core-properties"/>
    <ds:schemaRef ds:uri="http://www.w3.org/XML/1998/namespac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2085</Words>
  <Application>Microsoft Office PowerPoint</Application>
  <PresentationFormat>Grand écran</PresentationFormat>
  <Paragraphs>318</Paragraphs>
  <Slides>49</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49</vt:i4>
      </vt:variant>
    </vt:vector>
  </HeadingPairs>
  <TitlesOfParts>
    <vt:vector size="60" baseType="lpstr">
      <vt:lpstr>MS PGothic</vt:lpstr>
      <vt:lpstr>Arial</vt:lpstr>
      <vt:lpstr>Calibri</vt:lpstr>
      <vt:lpstr>Calibri Light</vt:lpstr>
      <vt:lpstr>Gill Sans Infant Std</vt:lpstr>
      <vt:lpstr>Gill Sans MT</vt:lpstr>
      <vt:lpstr>Times New Roman</vt:lpstr>
      <vt:lpstr>Trade Gothic LT Com Cn</vt:lpstr>
      <vt:lpstr>Trade Gothic LT Std Cn</vt:lpstr>
      <vt:lpstr>Wingdings</vt:lpstr>
      <vt:lpstr>Office Theme</vt:lpstr>
      <vt:lpstr>       Présentation des résultats de l’étude   Profils des Enfants et Jeunes Migrants et Cartographie des Acteurs et Services de Protection des Enfants   </vt:lpstr>
      <vt:lpstr>Plan de la présentation</vt:lpstr>
      <vt:lpstr>Intervenant(e)s</vt:lpstr>
      <vt:lpstr>Présentation générale du Projet</vt:lpstr>
      <vt:lpstr>Présentation générale : Objectifs</vt:lpstr>
      <vt:lpstr>Présentation générale : Résultats</vt:lpstr>
      <vt:lpstr>Présentation PowerPoint</vt:lpstr>
      <vt:lpstr>Cadre de l’étude</vt:lpstr>
      <vt:lpstr>Cadre de l’étude:  Objectifs</vt:lpstr>
      <vt:lpstr>Présentation PowerPoint</vt:lpstr>
      <vt:lpstr>Cadre de l’étude: Méthodologie</vt:lpstr>
      <vt:lpstr>Cadre de l’étude: Echantillonnage</vt:lpstr>
      <vt:lpstr>Présentation PowerPoint</vt:lpstr>
      <vt:lpstr>Présentation PowerPoint</vt:lpstr>
      <vt:lpstr>Présentation PowerPoint</vt:lpstr>
      <vt:lpstr>Cadre de l’étude:  Intégration de l’approche genre</vt:lpstr>
      <vt:lpstr>Cadre de l’étude: Adaptation au contexte COVID-19</vt:lpstr>
      <vt:lpstr>Cadre de l’étude: Structure</vt:lpstr>
      <vt:lpstr>I. Principaux profils des EJM</vt:lpstr>
      <vt:lpstr>Les principaux profils des EJM ressortis</vt:lpstr>
      <vt:lpstr>Les principaux profils des EJM ressortis: les EJM de retour </vt:lpstr>
      <vt:lpstr>Les principaux profils des EJM ressortis: les EJM travailleur.e.s</vt:lpstr>
      <vt:lpstr>Les principaux profils des EJM ressortis: les EJM étudiant.e.s</vt:lpstr>
      <vt:lpstr>Les principaux profils des EJM ressortis: la mobilité liée au genre</vt:lpstr>
      <vt:lpstr>II. Raisons de la migration des EJM</vt:lpstr>
      <vt:lpstr>Présentation PowerPoint</vt:lpstr>
      <vt:lpstr>III. Vulnérabilités et besoins des EJM</vt:lpstr>
      <vt:lpstr>Vulnérabilités et besoins en commun</vt:lpstr>
      <vt:lpstr>Vulnérabilités et besoins des EJM filles</vt:lpstr>
      <vt:lpstr>Vulnérabilités et besoins spécifiques  aux EJM de retour</vt:lpstr>
      <vt:lpstr>Vulnérabilités et besoins spécifiques aux EJM travailleurs</vt:lpstr>
      <vt:lpstr>Vulnérabilités et besoins spécifiques  aux EJM étudiant(e)s</vt:lpstr>
      <vt:lpstr>Vulnérabilités et besoins spécifiques  aux EJM en mobilité liée au genre</vt:lpstr>
      <vt:lpstr>IV. Routes migratoires</vt:lpstr>
      <vt:lpstr>Origine des EJM</vt:lpstr>
      <vt:lpstr>Destinations souhaitées des EJM</vt:lpstr>
      <vt:lpstr>V. Cartographie des services</vt:lpstr>
      <vt:lpstr>Cadre régional de la mobilité</vt:lpstr>
      <vt:lpstr>Cadres nationaux</vt:lpstr>
      <vt:lpstr>Cartographie des services: vue d’ensemble</vt:lpstr>
      <vt:lpstr>Analyse de la cartographie:  points communs</vt:lpstr>
      <vt:lpstr>Analyse de la cartographie:  spécificité par pays</vt:lpstr>
      <vt:lpstr>Recommandations tirées de l’étude</vt:lpstr>
      <vt:lpstr>Recommandations pour l’identification des EJM</vt:lpstr>
      <vt:lpstr>Recommandations pour la prise en charge des EJM</vt:lpstr>
      <vt:lpstr>Recommandations pour la coordination des acteurs</vt:lpstr>
      <vt:lpstr>Recommandations pour une meilleure prise en compte du genre</vt:lpstr>
      <vt:lpstr>Recommandations pour une meilleure participation des enfants</vt:lpstr>
      <vt:lpstr>Présentation PowerPoint</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safari consulting</dc:creator>
  <cp:lastModifiedBy>Compte Microsoft</cp:lastModifiedBy>
  <cp:revision>252</cp:revision>
  <dcterms:created xsi:type="dcterms:W3CDTF">2021-03-15T18:21:40Z</dcterms:created>
  <dcterms:modified xsi:type="dcterms:W3CDTF">2021-12-15T15:59:24Z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0x010100E8B85A43E39B804A9063A1F313692CD8</vt:lpwstr>
  </property>
</Properties>
</file>